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handoutMasters/handoutMaster1.xml" ContentType="application/vnd.openxmlformats-officedocument.presentationml.handoutMaster+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1"/>
  </p:notesMasterIdLst>
  <p:handoutMasterIdLst>
    <p:handoutMasterId r:id="rId92"/>
  </p:handoutMasterIdLst>
  <p:sldIdLst>
    <p:sldId id="257" r:id="rId2"/>
    <p:sldId id="260" r:id="rId3"/>
    <p:sldId id="261" r:id="rId4"/>
    <p:sldId id="262" r:id="rId5"/>
    <p:sldId id="263" r:id="rId6"/>
    <p:sldId id="264" r:id="rId7"/>
    <p:sldId id="265" r:id="rId8"/>
    <p:sldId id="266" r:id="rId9"/>
    <p:sldId id="267" r:id="rId10"/>
    <p:sldId id="268" r:id="rId11"/>
    <p:sldId id="269" r:id="rId12"/>
    <p:sldId id="290" r:id="rId13"/>
    <p:sldId id="28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91" r:id="rId32"/>
    <p:sldId id="292" r:id="rId33"/>
    <p:sldId id="293" r:id="rId34"/>
    <p:sldId id="294" r:id="rId35"/>
    <p:sldId id="295" r:id="rId36"/>
    <p:sldId id="296" r:id="rId37"/>
    <p:sldId id="297" r:id="rId38"/>
    <p:sldId id="298" r:id="rId39"/>
    <p:sldId id="299" r:id="rId40"/>
    <p:sldId id="300" r:id="rId41"/>
    <p:sldId id="301" r:id="rId42"/>
    <p:sldId id="302" r:id="rId43"/>
    <p:sldId id="303" r:id="rId44"/>
    <p:sldId id="304" r:id="rId45"/>
    <p:sldId id="305" r:id="rId46"/>
    <p:sldId id="306" r:id="rId47"/>
    <p:sldId id="307" r:id="rId48"/>
    <p:sldId id="308" r:id="rId49"/>
    <p:sldId id="309" r:id="rId50"/>
    <p:sldId id="310" r:id="rId51"/>
    <p:sldId id="311" r:id="rId52"/>
    <p:sldId id="312" r:id="rId53"/>
    <p:sldId id="313" r:id="rId54"/>
    <p:sldId id="314" r:id="rId55"/>
    <p:sldId id="315" r:id="rId56"/>
    <p:sldId id="316" r:id="rId57"/>
    <p:sldId id="317" r:id="rId58"/>
    <p:sldId id="318" r:id="rId59"/>
    <p:sldId id="319" r:id="rId60"/>
    <p:sldId id="320" r:id="rId61"/>
    <p:sldId id="321" r:id="rId62"/>
    <p:sldId id="322" r:id="rId63"/>
    <p:sldId id="323" r:id="rId64"/>
    <p:sldId id="324" r:id="rId65"/>
    <p:sldId id="325" r:id="rId66"/>
    <p:sldId id="326" r:id="rId67"/>
    <p:sldId id="327" r:id="rId68"/>
    <p:sldId id="328" r:id="rId69"/>
    <p:sldId id="329" r:id="rId70"/>
    <p:sldId id="330" r:id="rId71"/>
    <p:sldId id="331" r:id="rId72"/>
    <p:sldId id="332" r:id="rId73"/>
    <p:sldId id="333" r:id="rId74"/>
    <p:sldId id="334" r:id="rId75"/>
    <p:sldId id="335" r:id="rId76"/>
    <p:sldId id="358" r:id="rId77"/>
    <p:sldId id="359" r:id="rId78"/>
    <p:sldId id="360" r:id="rId79"/>
    <p:sldId id="361" r:id="rId80"/>
    <p:sldId id="362" r:id="rId81"/>
    <p:sldId id="363" r:id="rId82"/>
    <p:sldId id="364" r:id="rId83"/>
    <p:sldId id="365" r:id="rId84"/>
    <p:sldId id="366" r:id="rId85"/>
    <p:sldId id="367" r:id="rId86"/>
    <p:sldId id="368" r:id="rId87"/>
    <p:sldId id="369" r:id="rId88"/>
    <p:sldId id="370" r:id="rId89"/>
    <p:sldId id="371" r:id="rId9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6" d="100"/>
          <a:sy n="86" d="100"/>
        </p:scale>
        <p:origin x="-109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notesMaster" Target="notesMasters/notesMaster1.xml"/><Relationship Id="rId9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92A2E2E-B020-4B93-B201-1FE725BB85BF}" type="datetimeFigureOut">
              <a:rPr lang="en-US" smtClean="0"/>
              <a:pPr/>
              <a:t>2/5/2020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10E9F82-1FB1-49AC-B518-84F2C8789940}"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F693DB9-002E-43CA-A01B-59735568C330}" type="datetimeFigureOut">
              <a:rPr lang="en-US" smtClean="0"/>
              <a:pPr/>
              <a:t>2/5/2020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A603409-E172-4FA8-8262-D1D8408C779C}" type="slidenum">
              <a:rPr lang="en-US" smtClean="0"/>
              <a:pPr/>
              <a:t>‹#›</a:t>
            </a:fld>
            <a:endParaRPr lang="en-US"/>
          </a:p>
        </p:txBody>
      </p:sp>
    </p:spTree>
    <p:extLst>
      <p:ext uri="{BB962C8B-B14F-4D97-AF65-F5344CB8AC3E}">
        <p14:creationId xmlns:p14="http://schemas.microsoft.com/office/powerpoint/2010/main" xmlns="" val="7866324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Seven basic functions that language</a:t>
            </a:r>
            <a:r>
              <a:rPr lang="en-US" baseline="0" dirty="0" smtClean="0"/>
              <a:t> performs for children learning their first language:</a:t>
            </a:r>
          </a:p>
          <a:p>
            <a:pPr marL="228600" indent="-228600">
              <a:buAutoNum type="arabicPeriod"/>
            </a:pPr>
            <a:r>
              <a:rPr lang="en-US" baseline="0" dirty="0" smtClean="0"/>
              <a:t>The instrumental function: using language to get things</a:t>
            </a:r>
          </a:p>
          <a:p>
            <a:pPr marL="228600" indent="-228600">
              <a:buAutoNum type="arabicPeriod"/>
            </a:pPr>
            <a:r>
              <a:rPr lang="en-US" baseline="0" dirty="0" smtClean="0"/>
              <a:t>The regulatory function: using language to control the behaviour of others</a:t>
            </a:r>
          </a:p>
          <a:p>
            <a:pPr marL="228600" indent="-228600">
              <a:buAutoNum type="arabicPeriod"/>
            </a:pPr>
            <a:r>
              <a:rPr lang="en-US" baseline="0" dirty="0" smtClean="0"/>
              <a:t>The interactional function: using language to create interaction with others</a:t>
            </a:r>
          </a:p>
          <a:p>
            <a:pPr marL="228600" indent="-228600">
              <a:buAutoNum type="arabicPeriod"/>
            </a:pPr>
            <a:r>
              <a:rPr lang="en-US" baseline="0" dirty="0" smtClean="0"/>
              <a:t>The personal function: using language to express personal feelings &amp; meanings</a:t>
            </a:r>
          </a:p>
          <a:p>
            <a:pPr marL="228600" indent="-228600">
              <a:buAutoNum type="arabicPeriod"/>
            </a:pPr>
            <a:r>
              <a:rPr lang="en-US" baseline="0" dirty="0" smtClean="0"/>
              <a:t>The heuristic function: using language to learn &amp; discover</a:t>
            </a:r>
          </a:p>
          <a:p>
            <a:pPr marL="228600" indent="-228600">
              <a:buAutoNum type="arabicPeriod"/>
            </a:pPr>
            <a:r>
              <a:rPr lang="en-US" baseline="0" dirty="0" smtClean="0"/>
              <a:t>The imaginative function: using language to create a world of the imagination</a:t>
            </a:r>
          </a:p>
          <a:p>
            <a:pPr marL="228600" indent="-228600">
              <a:buAutoNum type="arabicPeriod"/>
            </a:pPr>
            <a:r>
              <a:rPr lang="en-US" baseline="0" dirty="0" smtClean="0"/>
              <a:t>The representational function: using language to communicate information</a:t>
            </a:r>
            <a:endParaRPr lang="en-US" dirty="0"/>
          </a:p>
        </p:txBody>
      </p:sp>
      <p:sp>
        <p:nvSpPr>
          <p:cNvPr id="4" name="Slide Number Placeholder 3"/>
          <p:cNvSpPr>
            <a:spLocks noGrp="1"/>
          </p:cNvSpPr>
          <p:nvPr>
            <p:ph type="sldNum" sz="quarter" idx="10"/>
          </p:nvPr>
        </p:nvSpPr>
        <p:spPr/>
        <p:txBody>
          <a:bodyPr/>
          <a:lstStyle/>
          <a:p>
            <a:fld id="{BA603409-E172-4FA8-8262-D1D8408C779C}" type="slidenum">
              <a:rPr lang="en-US" smtClean="0"/>
              <a:pPr/>
              <a:t>31</a:t>
            </a:fld>
            <a:endParaRPr lang="en-US"/>
          </a:p>
        </p:txBody>
      </p:sp>
    </p:spTree>
    <p:extLst>
      <p:ext uri="{BB962C8B-B14F-4D97-AF65-F5344CB8AC3E}">
        <p14:creationId xmlns:p14="http://schemas.microsoft.com/office/powerpoint/2010/main" xmlns="" val="22859104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2/5/2020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33400" y="228600"/>
            <a:ext cx="8229600" cy="1143000"/>
          </a:xfrm>
        </p:spPr>
        <p:txBody>
          <a:bodyPr>
            <a:noAutofit/>
          </a:bodyPr>
          <a:lstStyle/>
          <a:p>
            <a:r>
              <a:rPr lang="en-US" dirty="0" smtClean="0">
                <a:latin typeface="Comic Sans MS" pitchFamily="66" charset="0"/>
              </a:rPr>
              <a:t>Approaches and Methods in Language Teaching</a:t>
            </a:r>
            <a:endParaRPr lang="en-US" dirty="0">
              <a:latin typeface="Comic Sans MS" pitchFamily="66" charset="0"/>
            </a:endParaRPr>
          </a:p>
        </p:txBody>
      </p:sp>
      <p:sp>
        <p:nvSpPr>
          <p:cNvPr id="5" name="Content Placeholder 4"/>
          <p:cNvSpPr>
            <a:spLocks noGrp="1"/>
          </p:cNvSpPr>
          <p:nvPr>
            <p:ph idx="1"/>
          </p:nvPr>
        </p:nvSpPr>
        <p:spPr>
          <a:xfrm>
            <a:off x="381000" y="1371600"/>
            <a:ext cx="8229600" cy="5257800"/>
          </a:xfrm>
        </p:spPr>
        <p:txBody>
          <a:bodyPr>
            <a:normAutofit fontScale="85000" lnSpcReduction="20000"/>
          </a:bodyPr>
          <a:lstStyle/>
          <a:p>
            <a:endParaRPr lang="en-US" dirty="0">
              <a:latin typeface="Comic Sans MS" pitchFamily="66" charset="0"/>
            </a:endParaRPr>
          </a:p>
          <a:p>
            <a:pPr marL="0" indent="0">
              <a:buNone/>
            </a:pPr>
            <a:r>
              <a:rPr lang="en-US" dirty="0">
                <a:latin typeface="Comic Sans MS" pitchFamily="66" charset="0"/>
              </a:rPr>
              <a:t>	</a:t>
            </a:r>
            <a:r>
              <a:rPr lang="en-US" dirty="0" smtClean="0">
                <a:latin typeface="Comic Sans MS" pitchFamily="66" charset="0"/>
              </a:rPr>
              <a:t>              Jack C. Richards</a:t>
            </a:r>
          </a:p>
          <a:p>
            <a:pPr marL="1371600" lvl="3" indent="0">
              <a:buNone/>
            </a:pPr>
            <a:r>
              <a:rPr lang="en-US" dirty="0" smtClean="0">
                <a:latin typeface="Comic Sans MS" pitchFamily="66" charset="0"/>
              </a:rPr>
              <a:t>		                </a:t>
            </a:r>
            <a:r>
              <a:rPr lang="en-US" sz="3600" dirty="0" smtClean="0">
                <a:latin typeface="Comic Sans MS" pitchFamily="66" charset="0"/>
              </a:rPr>
              <a:t>&amp;</a:t>
            </a:r>
            <a:endParaRPr lang="en-US" sz="3600" dirty="0">
              <a:latin typeface="Comic Sans MS" pitchFamily="66" charset="0"/>
            </a:endParaRPr>
          </a:p>
          <a:p>
            <a:pPr marL="0" indent="0">
              <a:buNone/>
            </a:pPr>
            <a:r>
              <a:rPr lang="en-US" dirty="0" smtClean="0">
                <a:latin typeface="Comic Sans MS" pitchFamily="66" charset="0"/>
              </a:rPr>
              <a:t>	       	      Theodore S. Rodgers</a:t>
            </a:r>
          </a:p>
          <a:p>
            <a:pPr lvl="8"/>
            <a:endParaRPr lang="en-US" dirty="0" smtClean="0">
              <a:latin typeface="Comic Sans MS" pitchFamily="66" charset="0"/>
            </a:endParaRPr>
          </a:p>
          <a:p>
            <a:pPr lvl="8"/>
            <a:endParaRPr lang="en-US" dirty="0">
              <a:latin typeface="Comic Sans MS" pitchFamily="66" charset="0"/>
            </a:endParaRPr>
          </a:p>
          <a:p>
            <a:pPr marL="3657600" lvl="8" indent="0">
              <a:buNone/>
            </a:pPr>
            <a:endParaRPr lang="en-US" dirty="0">
              <a:latin typeface="Comic Sans MS" pitchFamily="66" charset="0"/>
            </a:endParaRPr>
          </a:p>
          <a:p>
            <a:pPr marL="3657600" lvl="8" indent="0">
              <a:lnSpc>
                <a:spcPct val="120000"/>
              </a:lnSpc>
              <a:buNone/>
            </a:pPr>
            <a:r>
              <a:rPr lang="en-US" sz="3600" dirty="0">
                <a:latin typeface="Comic Sans MS" pitchFamily="66" charset="0"/>
              </a:rPr>
              <a:t> </a:t>
            </a:r>
            <a:r>
              <a:rPr lang="en-US" sz="3600" dirty="0" smtClean="0">
                <a:latin typeface="Comic Sans MS" pitchFamily="66" charset="0"/>
              </a:rPr>
              <a:t> V.Peruvalluthi, Ph.D.</a:t>
            </a:r>
            <a:endParaRPr lang="en-US" sz="2400" dirty="0" smtClean="0">
              <a:latin typeface="Comic Sans MS" pitchFamily="66" charset="0"/>
            </a:endParaRPr>
          </a:p>
          <a:p>
            <a:pPr marL="3657600" lvl="8" indent="0">
              <a:lnSpc>
                <a:spcPct val="120000"/>
              </a:lnSpc>
              <a:buNone/>
            </a:pPr>
            <a:r>
              <a:rPr lang="en-US" sz="2400" smtClean="0">
                <a:latin typeface="Comic Sans MS" pitchFamily="66" charset="0"/>
              </a:rPr>
              <a:t>   </a:t>
            </a:r>
            <a:r>
              <a:rPr lang="en-US" sz="2400" smtClean="0">
                <a:latin typeface="Comic Sans MS" pitchFamily="66" charset="0"/>
              </a:rPr>
              <a:t>Professor</a:t>
            </a:r>
            <a:endParaRPr lang="en-US" sz="2400" dirty="0" smtClean="0">
              <a:latin typeface="Comic Sans MS" pitchFamily="66" charset="0"/>
            </a:endParaRPr>
          </a:p>
          <a:p>
            <a:pPr marL="3657600" lvl="8" indent="0">
              <a:lnSpc>
                <a:spcPct val="120000"/>
              </a:lnSpc>
              <a:buNone/>
            </a:pPr>
            <a:r>
              <a:rPr lang="en-US" sz="2400" dirty="0">
                <a:latin typeface="Comic Sans MS" pitchFamily="66" charset="0"/>
              </a:rPr>
              <a:t> </a:t>
            </a:r>
            <a:r>
              <a:rPr lang="en-US" sz="2400" dirty="0" smtClean="0">
                <a:latin typeface="Comic Sans MS" pitchFamily="66" charset="0"/>
              </a:rPr>
              <a:t>  Department of English</a:t>
            </a:r>
          </a:p>
          <a:p>
            <a:pPr marL="3657600" lvl="8" indent="0">
              <a:lnSpc>
                <a:spcPct val="120000"/>
              </a:lnSpc>
              <a:buNone/>
            </a:pPr>
            <a:r>
              <a:rPr lang="en-US" sz="2400" dirty="0">
                <a:latin typeface="Comic Sans MS" pitchFamily="66" charset="0"/>
              </a:rPr>
              <a:t> </a:t>
            </a:r>
            <a:r>
              <a:rPr lang="en-US" sz="2400" dirty="0" smtClean="0">
                <a:latin typeface="Comic Sans MS" pitchFamily="66" charset="0"/>
              </a:rPr>
              <a:t>  Thiruvalluvar University</a:t>
            </a:r>
          </a:p>
          <a:p>
            <a:pPr marL="3657600" lvl="8" indent="0">
              <a:lnSpc>
                <a:spcPct val="120000"/>
              </a:lnSpc>
              <a:buNone/>
            </a:pPr>
            <a:r>
              <a:rPr lang="en-US" sz="2400" dirty="0">
                <a:latin typeface="Comic Sans MS" pitchFamily="66" charset="0"/>
              </a:rPr>
              <a:t> </a:t>
            </a:r>
            <a:r>
              <a:rPr lang="en-US" sz="2400" dirty="0" smtClean="0">
                <a:latin typeface="Comic Sans MS" pitchFamily="66" charset="0"/>
              </a:rPr>
              <a:t>   Vellore</a:t>
            </a:r>
          </a:p>
          <a:p>
            <a:pPr marL="3657600" lvl="8" indent="0">
              <a:lnSpc>
                <a:spcPct val="120000"/>
              </a:lnSpc>
              <a:buNone/>
            </a:pPr>
            <a:r>
              <a:rPr lang="en-US" sz="2400" dirty="0">
                <a:latin typeface="Comic Sans MS" pitchFamily="66" charset="0"/>
              </a:rPr>
              <a:t> </a:t>
            </a:r>
            <a:r>
              <a:rPr lang="en-US" sz="2400" dirty="0" smtClean="0">
                <a:latin typeface="Comic Sans MS" pitchFamily="66" charset="0"/>
              </a:rPr>
              <a:t>   valluthi@gmail.com</a:t>
            </a:r>
          </a:p>
        </p:txBody>
      </p:sp>
    </p:spTree>
    <p:extLst>
      <p:ext uri="{BB962C8B-B14F-4D97-AF65-F5344CB8AC3E}">
        <p14:creationId xmlns:p14="http://schemas.microsoft.com/office/powerpoint/2010/main" xmlns="" val="18089668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Comic Sans MS" pitchFamily="66" charset="0"/>
              </a:rPr>
              <a:t>Berlitz School Guidelines</a:t>
            </a:r>
            <a:br>
              <a:rPr lang="en-US" dirty="0" smtClean="0">
                <a:latin typeface="Comic Sans MS" pitchFamily="66" charset="0"/>
              </a:rPr>
            </a:br>
            <a:r>
              <a:rPr lang="en-US" dirty="0" smtClean="0">
                <a:latin typeface="Comic Sans MS" pitchFamily="66" charset="0"/>
              </a:rPr>
              <a:t>(Strategy)</a:t>
            </a:r>
            <a:endParaRPr lang="en-US" dirty="0">
              <a:latin typeface="Comic Sans MS" pitchFamily="66" charset="0"/>
            </a:endParaRPr>
          </a:p>
        </p:txBody>
      </p:sp>
      <p:sp>
        <p:nvSpPr>
          <p:cNvPr id="3" name="Content Placeholder 2"/>
          <p:cNvSpPr>
            <a:spLocks noGrp="1"/>
          </p:cNvSpPr>
          <p:nvPr>
            <p:ph idx="1"/>
          </p:nvPr>
        </p:nvSpPr>
        <p:spPr/>
        <p:txBody>
          <a:bodyPr/>
          <a:lstStyle/>
          <a:p>
            <a:r>
              <a:rPr lang="en-US" dirty="0" smtClean="0">
                <a:latin typeface="Comic Sans MS" pitchFamily="66" charset="0"/>
              </a:rPr>
              <a:t>Never translate: demonstrate</a:t>
            </a:r>
          </a:p>
          <a:p>
            <a:r>
              <a:rPr lang="en-US" dirty="0" smtClean="0">
                <a:latin typeface="Comic Sans MS" pitchFamily="66" charset="0"/>
              </a:rPr>
              <a:t>Never explain: act</a:t>
            </a:r>
          </a:p>
          <a:p>
            <a:r>
              <a:rPr lang="en-US" dirty="0" smtClean="0">
                <a:latin typeface="Comic Sans MS" pitchFamily="66" charset="0"/>
              </a:rPr>
              <a:t>Never </a:t>
            </a:r>
            <a:r>
              <a:rPr lang="en-US" dirty="0">
                <a:latin typeface="Comic Sans MS" pitchFamily="66" charset="0"/>
              </a:rPr>
              <a:t>m</a:t>
            </a:r>
            <a:r>
              <a:rPr lang="en-US" dirty="0" smtClean="0">
                <a:latin typeface="Comic Sans MS" pitchFamily="66" charset="0"/>
              </a:rPr>
              <a:t>ake a speech: ask questions</a:t>
            </a:r>
          </a:p>
          <a:p>
            <a:r>
              <a:rPr lang="en-US" dirty="0" smtClean="0">
                <a:latin typeface="Comic Sans MS" pitchFamily="66" charset="0"/>
              </a:rPr>
              <a:t>Never imitate mistakes: correct</a:t>
            </a:r>
          </a:p>
          <a:p>
            <a:r>
              <a:rPr lang="en-US" dirty="0" smtClean="0">
                <a:latin typeface="Comic Sans MS" pitchFamily="66" charset="0"/>
              </a:rPr>
              <a:t>Never speak with single words: use sentences</a:t>
            </a:r>
          </a:p>
          <a:p>
            <a:r>
              <a:rPr lang="en-US" dirty="0" smtClean="0">
                <a:latin typeface="Comic Sans MS" pitchFamily="66" charset="0"/>
              </a:rPr>
              <a:t>Never speak too much: make students speak much</a:t>
            </a:r>
            <a:endParaRPr lang="en-US" dirty="0">
              <a:latin typeface="Comic Sans MS" pitchFamily="66" charset="0"/>
            </a:endParaRPr>
          </a:p>
        </p:txBody>
      </p:sp>
    </p:spTree>
    <p:extLst>
      <p:ext uri="{BB962C8B-B14F-4D97-AF65-F5344CB8AC3E}">
        <p14:creationId xmlns:p14="http://schemas.microsoft.com/office/powerpoint/2010/main" xmlns="" val="24895236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4294967295"/>
          </p:nvPr>
        </p:nvSpPr>
        <p:spPr>
          <a:xfrm>
            <a:off x="0" y="228600"/>
            <a:ext cx="8229600" cy="6361113"/>
          </a:xfrm>
        </p:spPr>
        <p:txBody>
          <a:bodyPr>
            <a:noAutofit/>
          </a:bodyPr>
          <a:lstStyle/>
          <a:p>
            <a:pPr marL="0" indent="0">
              <a:buNone/>
            </a:pPr>
            <a:endParaRPr lang="en-US" dirty="0">
              <a:latin typeface="Comic Sans MS" pitchFamily="66" charset="0"/>
            </a:endParaRPr>
          </a:p>
          <a:p>
            <a:r>
              <a:rPr lang="en-US" dirty="0" smtClean="0">
                <a:latin typeface="Comic Sans MS" pitchFamily="66" charset="0"/>
              </a:rPr>
              <a:t>Never use the book: use your lesson plan</a:t>
            </a:r>
          </a:p>
          <a:p>
            <a:r>
              <a:rPr lang="en-US" dirty="0" smtClean="0">
                <a:latin typeface="Comic Sans MS" pitchFamily="66" charset="0"/>
              </a:rPr>
              <a:t>Never jump around: follow your plan</a:t>
            </a:r>
          </a:p>
          <a:p>
            <a:r>
              <a:rPr lang="en-US" dirty="0" smtClean="0">
                <a:latin typeface="Comic Sans MS" pitchFamily="66" charset="0"/>
              </a:rPr>
              <a:t>Never go too fast: keep the pace of the student</a:t>
            </a:r>
          </a:p>
          <a:p>
            <a:r>
              <a:rPr lang="en-US" dirty="0" smtClean="0">
                <a:latin typeface="Comic Sans MS" pitchFamily="66" charset="0"/>
              </a:rPr>
              <a:t>Never speak too slowly: speak normally</a:t>
            </a:r>
          </a:p>
          <a:p>
            <a:r>
              <a:rPr lang="en-US" dirty="0" smtClean="0">
                <a:latin typeface="Comic Sans MS" pitchFamily="66" charset="0"/>
              </a:rPr>
              <a:t>Never speak too quickly: speak normally</a:t>
            </a:r>
          </a:p>
          <a:p>
            <a:r>
              <a:rPr lang="en-US" dirty="0" smtClean="0">
                <a:latin typeface="Comic Sans MS" pitchFamily="66" charset="0"/>
              </a:rPr>
              <a:t>Never speak too loudly: speak naturally</a:t>
            </a:r>
          </a:p>
          <a:p>
            <a:r>
              <a:rPr lang="en-US" dirty="0" smtClean="0">
                <a:latin typeface="Comic Sans MS" pitchFamily="66" charset="0"/>
              </a:rPr>
              <a:t>Never be impatient: take it easy</a:t>
            </a:r>
          </a:p>
          <a:p>
            <a:r>
              <a:rPr lang="en-US" dirty="0" smtClean="0">
                <a:latin typeface="Comic Sans MS" pitchFamily="66" charset="0"/>
              </a:rPr>
              <a:t>Limitation of the method: Teacher should be very competent</a:t>
            </a:r>
            <a:endParaRPr lang="en-US" dirty="0">
              <a:latin typeface="Comic Sans MS" pitchFamily="66" charset="0"/>
            </a:endParaRPr>
          </a:p>
          <a:p>
            <a:pPr marL="0" indent="0">
              <a:buNone/>
            </a:pPr>
            <a:endParaRPr lang="en-US" dirty="0">
              <a:latin typeface="Comic Sans MS" pitchFamily="66" charset="0"/>
            </a:endParaRPr>
          </a:p>
        </p:txBody>
      </p:sp>
    </p:spTree>
    <p:extLst>
      <p:ext uri="{BB962C8B-B14F-4D97-AF65-F5344CB8AC3E}">
        <p14:creationId xmlns:p14="http://schemas.microsoft.com/office/powerpoint/2010/main" xmlns="" val="85961962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77962"/>
          </a:xfrm>
        </p:spPr>
        <p:txBody>
          <a:bodyPr>
            <a:normAutofit/>
          </a:bodyPr>
          <a:lstStyle/>
          <a:p>
            <a:r>
              <a:rPr lang="en-US" dirty="0" smtClean="0">
                <a:latin typeface="Comic Sans MS" pitchFamily="66" charset="0"/>
              </a:rPr>
              <a:t>Major Trends in 20</a:t>
            </a:r>
            <a:r>
              <a:rPr lang="en-US" baseline="30000" dirty="0" smtClean="0">
                <a:latin typeface="Comic Sans MS" pitchFamily="66" charset="0"/>
              </a:rPr>
              <a:t>th</a:t>
            </a:r>
            <a:r>
              <a:rPr lang="en-US" dirty="0" smtClean="0">
                <a:latin typeface="Comic Sans MS" pitchFamily="66" charset="0"/>
              </a:rPr>
              <a:t> Century Language Teaching</a:t>
            </a:r>
            <a:endParaRPr lang="en-US" dirty="0">
              <a:latin typeface="Comic Sans MS" pitchFamily="66" charset="0"/>
            </a:endParaRPr>
          </a:p>
        </p:txBody>
      </p:sp>
      <p:sp>
        <p:nvSpPr>
          <p:cNvPr id="3" name="Content Placeholder 2"/>
          <p:cNvSpPr>
            <a:spLocks noGrp="1"/>
          </p:cNvSpPr>
          <p:nvPr>
            <p:ph idx="1"/>
          </p:nvPr>
        </p:nvSpPr>
        <p:spPr>
          <a:xfrm>
            <a:off x="457200" y="1295400"/>
            <a:ext cx="8229600" cy="5257800"/>
          </a:xfrm>
        </p:spPr>
        <p:txBody>
          <a:bodyPr>
            <a:normAutofit/>
          </a:bodyPr>
          <a:lstStyle/>
          <a:p>
            <a:endParaRPr lang="en-US" dirty="0" smtClean="0">
              <a:latin typeface="Comic Sans MS" pitchFamily="66" charset="0"/>
            </a:endParaRPr>
          </a:p>
          <a:p>
            <a:endParaRPr lang="en-US" dirty="0" smtClean="0">
              <a:latin typeface="Comic Sans MS" pitchFamily="66" charset="0"/>
            </a:endParaRPr>
          </a:p>
          <a:p>
            <a:endParaRPr lang="en-US" dirty="0">
              <a:latin typeface="Comic Sans MS" pitchFamily="66" charset="0"/>
            </a:endParaRPr>
          </a:p>
          <a:p>
            <a:r>
              <a:rPr lang="en-US" dirty="0" smtClean="0">
                <a:latin typeface="Comic Sans MS" pitchFamily="66" charset="0"/>
              </a:rPr>
              <a:t>Language teaching became professional in the 20</a:t>
            </a:r>
            <a:r>
              <a:rPr lang="en-US" baseline="30000" dirty="0" smtClean="0">
                <a:latin typeface="Comic Sans MS" pitchFamily="66" charset="0"/>
              </a:rPr>
              <a:t>th</a:t>
            </a:r>
            <a:r>
              <a:rPr lang="en-US" dirty="0" smtClean="0">
                <a:latin typeface="Comic Sans MS" pitchFamily="66" charset="0"/>
              </a:rPr>
              <a:t> century.</a:t>
            </a:r>
          </a:p>
          <a:p>
            <a:pPr marL="0" indent="0">
              <a:buNone/>
            </a:pPr>
            <a:endParaRPr lang="en-US" dirty="0" smtClean="0">
              <a:latin typeface="Comic Sans MS" pitchFamily="66" charset="0"/>
            </a:endParaRPr>
          </a:p>
        </p:txBody>
      </p:sp>
    </p:spTree>
    <p:extLst>
      <p:ext uri="{BB962C8B-B14F-4D97-AF65-F5344CB8AC3E}">
        <p14:creationId xmlns:p14="http://schemas.microsoft.com/office/powerpoint/2010/main" xmlns="" val="29596808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457200"/>
            <a:ext cx="8229600" cy="6096000"/>
          </a:xfrm>
        </p:spPr>
        <p:txBody>
          <a:bodyPr/>
          <a:lstStyle/>
          <a:p>
            <a:r>
              <a:rPr lang="en-US" sz="3600" dirty="0">
                <a:latin typeface="Comic Sans MS" pitchFamily="66" charset="0"/>
              </a:rPr>
              <a:t>Drew form Linguistics &amp; Psychology</a:t>
            </a:r>
          </a:p>
          <a:p>
            <a:endParaRPr lang="en-US" sz="3600" dirty="0">
              <a:latin typeface="Comic Sans MS" pitchFamily="66" charset="0"/>
            </a:endParaRPr>
          </a:p>
          <a:p>
            <a:pPr lvl="1"/>
            <a:endParaRPr lang="en-US" dirty="0" smtClean="0">
              <a:latin typeface="Comic Sans MS" pitchFamily="66" charset="0"/>
            </a:endParaRPr>
          </a:p>
          <a:p>
            <a:pPr lvl="1"/>
            <a:r>
              <a:rPr lang="en-US" sz="3200" dirty="0" smtClean="0">
                <a:latin typeface="Comic Sans MS" pitchFamily="66" charset="0"/>
              </a:rPr>
              <a:t>To </a:t>
            </a:r>
            <a:r>
              <a:rPr lang="en-US" sz="3200" dirty="0">
                <a:latin typeface="Comic Sans MS" pitchFamily="66" charset="0"/>
              </a:rPr>
              <a:t>develop principles &amp; procedures for the design of teaching methods &amp; materials</a:t>
            </a:r>
          </a:p>
          <a:p>
            <a:pPr lvl="1"/>
            <a:endParaRPr lang="en-US" dirty="0">
              <a:latin typeface="Comic Sans MS" pitchFamily="66" charset="0"/>
            </a:endParaRPr>
          </a:p>
          <a:p>
            <a:pPr lvl="1"/>
            <a:r>
              <a:rPr lang="en-US" sz="3200" dirty="0">
                <a:latin typeface="Comic Sans MS" pitchFamily="66" charset="0"/>
              </a:rPr>
              <a:t>The method concept in teaching: teaching practices based on particular theory of language &amp; language learning was adopted</a:t>
            </a:r>
            <a:endParaRPr lang="en-US" sz="3200" dirty="0"/>
          </a:p>
        </p:txBody>
      </p:sp>
    </p:spTree>
    <p:extLst>
      <p:ext uri="{BB962C8B-B14F-4D97-AF65-F5344CB8AC3E}">
        <p14:creationId xmlns:p14="http://schemas.microsoft.com/office/powerpoint/2010/main" xmlns="" val="13623127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Comic Sans MS" pitchFamily="66" charset="0"/>
              </a:rPr>
              <a:t>Language Teaching Approaches &amp; Methods : Assumptions</a:t>
            </a:r>
            <a:endParaRPr lang="en-US" dirty="0">
              <a:latin typeface="Comic Sans MS" pitchFamily="66" charset="0"/>
            </a:endParaRPr>
          </a:p>
        </p:txBody>
      </p:sp>
      <p:sp>
        <p:nvSpPr>
          <p:cNvPr id="3" name="Content Placeholder 2"/>
          <p:cNvSpPr>
            <a:spLocks noGrp="1"/>
          </p:cNvSpPr>
          <p:nvPr>
            <p:ph idx="1"/>
          </p:nvPr>
        </p:nvSpPr>
        <p:spPr/>
        <p:txBody>
          <a:bodyPr/>
          <a:lstStyle/>
          <a:p>
            <a:endParaRPr lang="en-US" dirty="0" smtClean="0">
              <a:latin typeface="Comic Sans MS" pitchFamily="66" charset="0"/>
            </a:endParaRPr>
          </a:p>
          <a:p>
            <a:endParaRPr lang="en-US" dirty="0">
              <a:latin typeface="Comic Sans MS" pitchFamily="66" charset="0"/>
            </a:endParaRPr>
          </a:p>
          <a:p>
            <a:r>
              <a:rPr lang="en-US" dirty="0" smtClean="0">
                <a:latin typeface="Comic Sans MS" pitchFamily="66" charset="0"/>
              </a:rPr>
              <a:t>An approach or method refers to a theoretically consistent set of teaching procedures that define best practice in language teaching</a:t>
            </a:r>
          </a:p>
        </p:txBody>
      </p:sp>
    </p:spTree>
    <p:extLst>
      <p:ext uri="{BB962C8B-B14F-4D97-AF65-F5344CB8AC3E}">
        <p14:creationId xmlns:p14="http://schemas.microsoft.com/office/powerpoint/2010/main" xmlns="" val="202470111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609600" y="1447800"/>
            <a:ext cx="8229600" cy="4525963"/>
          </a:xfrm>
        </p:spPr>
        <p:txBody>
          <a:bodyPr>
            <a:normAutofit/>
          </a:bodyPr>
          <a:lstStyle/>
          <a:p>
            <a:r>
              <a:rPr lang="en-US" dirty="0">
                <a:latin typeface="Comic Sans MS" pitchFamily="66" charset="0"/>
              </a:rPr>
              <a:t>Particular approaches and methods, if followed precisely, will lead to more effective levels of language learning than alternative ways of </a:t>
            </a:r>
            <a:r>
              <a:rPr lang="en-US" dirty="0" smtClean="0">
                <a:latin typeface="Comic Sans MS" pitchFamily="66" charset="0"/>
              </a:rPr>
              <a:t>teaching</a:t>
            </a:r>
          </a:p>
          <a:p>
            <a:endParaRPr lang="en-US" dirty="0">
              <a:latin typeface="Comic Sans MS" pitchFamily="66" charset="0"/>
            </a:endParaRPr>
          </a:p>
          <a:p>
            <a:r>
              <a:rPr lang="en-US" dirty="0" smtClean="0">
                <a:latin typeface="Comic Sans MS" pitchFamily="66" charset="0"/>
              </a:rPr>
              <a:t>The quality of language teaching will improve if teachers use the best available approaches and methods</a:t>
            </a:r>
            <a:endParaRPr lang="en-US" dirty="0">
              <a:latin typeface="Comic Sans MS" pitchFamily="66" charset="0"/>
            </a:endParaRPr>
          </a:p>
        </p:txBody>
      </p:sp>
    </p:spTree>
    <p:extLst>
      <p:ext uri="{BB962C8B-B14F-4D97-AF65-F5344CB8AC3E}">
        <p14:creationId xmlns:p14="http://schemas.microsoft.com/office/powerpoint/2010/main" xmlns="" val="187267253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Comic Sans MS" pitchFamily="66" charset="0"/>
              </a:rPr>
              <a:t>Why Study ELT</a:t>
            </a:r>
            <a:br>
              <a:rPr lang="en-US" dirty="0" smtClean="0">
                <a:latin typeface="Comic Sans MS" pitchFamily="66" charset="0"/>
              </a:rPr>
            </a:br>
            <a:r>
              <a:rPr lang="en-US" dirty="0" smtClean="0">
                <a:latin typeface="Comic Sans MS" pitchFamily="66" charset="0"/>
              </a:rPr>
              <a:t>Approaches &amp; Methods?</a:t>
            </a:r>
            <a:endParaRPr lang="en-US" dirty="0">
              <a:latin typeface="Comic Sans MS" pitchFamily="66" charset="0"/>
            </a:endParaRPr>
          </a:p>
        </p:txBody>
      </p:sp>
      <p:sp>
        <p:nvSpPr>
          <p:cNvPr id="3" name="Content Placeholder 2"/>
          <p:cNvSpPr>
            <a:spLocks noGrp="1"/>
          </p:cNvSpPr>
          <p:nvPr>
            <p:ph idx="1"/>
          </p:nvPr>
        </p:nvSpPr>
        <p:spPr/>
        <p:txBody>
          <a:bodyPr/>
          <a:lstStyle/>
          <a:p>
            <a:endParaRPr lang="en-US" dirty="0" smtClean="0">
              <a:latin typeface="Comic Sans MS" pitchFamily="66" charset="0"/>
            </a:endParaRPr>
          </a:p>
          <a:p>
            <a:endParaRPr lang="en-US" dirty="0">
              <a:latin typeface="Comic Sans MS" pitchFamily="66" charset="0"/>
            </a:endParaRPr>
          </a:p>
          <a:p>
            <a:r>
              <a:rPr lang="en-US" dirty="0" smtClean="0">
                <a:latin typeface="Comic Sans MS" pitchFamily="66" charset="0"/>
              </a:rPr>
              <a:t>The study of approaches and methods provides teachers with a view of how the field of language  teaching has evolved</a:t>
            </a:r>
            <a:endParaRPr lang="en-US" dirty="0">
              <a:latin typeface="Comic Sans MS" pitchFamily="66" charset="0"/>
            </a:endParaRPr>
          </a:p>
        </p:txBody>
      </p:sp>
    </p:spTree>
    <p:extLst>
      <p:ext uri="{BB962C8B-B14F-4D97-AF65-F5344CB8AC3E}">
        <p14:creationId xmlns:p14="http://schemas.microsoft.com/office/powerpoint/2010/main" xmlns="" val="33649041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609600" y="1219200"/>
            <a:ext cx="8229600" cy="4525963"/>
          </a:xfrm>
        </p:spPr>
        <p:txBody>
          <a:bodyPr/>
          <a:lstStyle/>
          <a:p>
            <a:endParaRPr lang="en-US" dirty="0" smtClean="0">
              <a:latin typeface="Comic Sans MS" pitchFamily="66" charset="0"/>
            </a:endParaRPr>
          </a:p>
          <a:p>
            <a:r>
              <a:rPr lang="en-US" dirty="0" smtClean="0">
                <a:latin typeface="Comic Sans MS" pitchFamily="66" charset="0"/>
              </a:rPr>
              <a:t>Approaches &amp; methods can be studied not as prescriptions for how to teach but as a source of well-used practices, which teachers can adapt or implement based on their own needs</a:t>
            </a:r>
            <a:endParaRPr lang="en-US" dirty="0">
              <a:latin typeface="Comic Sans MS" pitchFamily="66" charset="0"/>
            </a:endParaRPr>
          </a:p>
        </p:txBody>
      </p:sp>
    </p:spTree>
    <p:extLst>
      <p:ext uri="{BB962C8B-B14F-4D97-AF65-F5344CB8AC3E}">
        <p14:creationId xmlns:p14="http://schemas.microsoft.com/office/powerpoint/2010/main" xmlns="" val="91065046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533400" y="1143000"/>
            <a:ext cx="8229600" cy="4525963"/>
          </a:xfrm>
        </p:spPr>
        <p:txBody>
          <a:bodyPr/>
          <a:lstStyle/>
          <a:p>
            <a:endParaRPr lang="en-US" dirty="0" smtClean="0">
              <a:latin typeface="Comic Sans MS" pitchFamily="66" charset="0"/>
            </a:endParaRPr>
          </a:p>
          <a:p>
            <a:r>
              <a:rPr lang="en-US" dirty="0" smtClean="0">
                <a:latin typeface="Comic Sans MS" pitchFamily="66" charset="0"/>
              </a:rPr>
              <a:t>Experience in using different teaching approaches and methods can provide teachers with basic teaching skills that they can later add to or supplement as they develop teaching experience</a:t>
            </a:r>
            <a:endParaRPr lang="en-US" dirty="0">
              <a:latin typeface="Comic Sans MS" pitchFamily="66" charset="0"/>
            </a:endParaRPr>
          </a:p>
        </p:txBody>
      </p:sp>
    </p:spTree>
    <p:extLst>
      <p:ext uri="{BB962C8B-B14F-4D97-AF65-F5344CB8AC3E}">
        <p14:creationId xmlns:p14="http://schemas.microsoft.com/office/powerpoint/2010/main" xmlns="" val="249476080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Comic Sans MS" pitchFamily="66" charset="0"/>
              </a:rPr>
              <a:t>Approach, Method &amp; Technique</a:t>
            </a:r>
            <a:br>
              <a:rPr lang="en-US" dirty="0" smtClean="0">
                <a:latin typeface="Comic Sans MS" pitchFamily="66" charset="0"/>
              </a:rPr>
            </a:br>
            <a:r>
              <a:rPr lang="en-US" dirty="0" smtClean="0">
                <a:latin typeface="Comic Sans MS" pitchFamily="66" charset="0"/>
              </a:rPr>
              <a:t>(Edward Anthony, 1963)</a:t>
            </a:r>
            <a:endParaRPr lang="en-US" dirty="0">
              <a:latin typeface="Comic Sans MS" pitchFamily="66" charset="0"/>
            </a:endParaRPr>
          </a:p>
        </p:txBody>
      </p:sp>
      <p:sp>
        <p:nvSpPr>
          <p:cNvPr id="3" name="Content Placeholder 2"/>
          <p:cNvSpPr>
            <a:spLocks noGrp="1"/>
          </p:cNvSpPr>
          <p:nvPr>
            <p:ph idx="1"/>
          </p:nvPr>
        </p:nvSpPr>
        <p:spPr/>
        <p:txBody>
          <a:bodyPr/>
          <a:lstStyle/>
          <a:p>
            <a:endParaRPr lang="en-US" dirty="0" smtClean="0">
              <a:latin typeface="Comic Sans MS" pitchFamily="66" charset="0"/>
            </a:endParaRPr>
          </a:p>
          <a:p>
            <a:r>
              <a:rPr lang="en-US" dirty="0" smtClean="0">
                <a:latin typeface="Comic Sans MS" pitchFamily="66" charset="0"/>
              </a:rPr>
              <a:t>An approach is a set of correlative assumptions dealing with the nature of language teaching &amp; learning. It is axiomatic.</a:t>
            </a:r>
          </a:p>
          <a:p>
            <a:pPr marL="0" indent="0">
              <a:buNone/>
            </a:pPr>
            <a:endParaRPr lang="en-US" dirty="0">
              <a:latin typeface="Comic Sans MS" pitchFamily="66" charset="0"/>
            </a:endParaRPr>
          </a:p>
        </p:txBody>
      </p:sp>
    </p:spTree>
    <p:extLst>
      <p:ext uri="{BB962C8B-B14F-4D97-AF65-F5344CB8AC3E}">
        <p14:creationId xmlns:p14="http://schemas.microsoft.com/office/powerpoint/2010/main" xmlns="" val="13370338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Comic Sans MS" pitchFamily="66" charset="0"/>
              </a:rPr>
              <a:t>Traditional Method                 The Grammar Translation Method</a:t>
            </a:r>
            <a:endParaRPr lang="en-US" dirty="0">
              <a:latin typeface="Comic Sans MS" pitchFamily="66" charset="0"/>
            </a:endParaRPr>
          </a:p>
        </p:txBody>
      </p:sp>
      <p:sp>
        <p:nvSpPr>
          <p:cNvPr id="3" name="Content Placeholder 2"/>
          <p:cNvSpPr>
            <a:spLocks noGrp="1"/>
          </p:cNvSpPr>
          <p:nvPr>
            <p:ph idx="1"/>
          </p:nvPr>
        </p:nvSpPr>
        <p:spPr/>
        <p:txBody>
          <a:bodyPr/>
          <a:lstStyle/>
          <a:p>
            <a:r>
              <a:rPr lang="en-US" dirty="0" smtClean="0">
                <a:latin typeface="Comic Sans MS" pitchFamily="66" charset="0"/>
              </a:rPr>
              <a:t>Johann Sedenstuker</a:t>
            </a:r>
          </a:p>
          <a:p>
            <a:r>
              <a:rPr lang="en-US" dirty="0" smtClean="0">
                <a:latin typeface="Comic Sans MS" pitchFamily="66" charset="0"/>
              </a:rPr>
              <a:t>Karl Plotz</a:t>
            </a:r>
          </a:p>
          <a:p>
            <a:r>
              <a:rPr lang="en-US" dirty="0" smtClean="0">
                <a:latin typeface="Comic Sans MS" pitchFamily="66" charset="0"/>
              </a:rPr>
              <a:t>H.S.Ollendorf</a:t>
            </a:r>
          </a:p>
          <a:p>
            <a:r>
              <a:rPr lang="en-US" dirty="0" smtClean="0">
                <a:latin typeface="Comic Sans MS" pitchFamily="66" charset="0"/>
              </a:rPr>
              <a:t>Johann Meidinger</a:t>
            </a:r>
          </a:p>
          <a:p>
            <a:endParaRPr lang="en-US" dirty="0">
              <a:latin typeface="Comic Sans MS" pitchFamily="66" charset="0"/>
            </a:endParaRPr>
          </a:p>
          <a:p>
            <a:r>
              <a:rPr lang="en-US" dirty="0" smtClean="0">
                <a:latin typeface="Comic Sans MS" pitchFamily="66" charset="0"/>
              </a:rPr>
              <a:t>It was known as the Prussian Method in The USA</a:t>
            </a:r>
            <a:endParaRPr lang="en-US" dirty="0">
              <a:latin typeface="Comic Sans MS" pitchFamily="66" charset="0"/>
            </a:endParaRPr>
          </a:p>
        </p:txBody>
      </p:sp>
    </p:spTree>
    <p:extLst>
      <p:ext uri="{BB962C8B-B14F-4D97-AF65-F5344CB8AC3E}">
        <p14:creationId xmlns:p14="http://schemas.microsoft.com/office/powerpoint/2010/main" xmlns="" val="307378001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533400" y="1600200"/>
            <a:ext cx="8229600" cy="4525963"/>
          </a:xfrm>
        </p:spPr>
        <p:txBody>
          <a:bodyPr/>
          <a:lstStyle/>
          <a:p>
            <a:endParaRPr lang="en-US" dirty="0" smtClean="0">
              <a:latin typeface="Comic Sans MS" pitchFamily="66" charset="0"/>
            </a:endParaRPr>
          </a:p>
          <a:p>
            <a:r>
              <a:rPr lang="en-US" dirty="0" smtClean="0">
                <a:latin typeface="Comic Sans MS" pitchFamily="66" charset="0"/>
              </a:rPr>
              <a:t>Method </a:t>
            </a:r>
            <a:r>
              <a:rPr lang="en-US" dirty="0">
                <a:latin typeface="Comic Sans MS" pitchFamily="66" charset="0"/>
              </a:rPr>
              <a:t>is an overall plan for the orderly presentation of language material based upon the selected approach. It is </a:t>
            </a:r>
            <a:r>
              <a:rPr lang="en-US" dirty="0" smtClean="0">
                <a:latin typeface="Comic Sans MS" pitchFamily="66" charset="0"/>
              </a:rPr>
              <a:t>procedural.</a:t>
            </a:r>
            <a:endParaRPr lang="en-US" dirty="0"/>
          </a:p>
        </p:txBody>
      </p:sp>
    </p:spTree>
    <p:extLst>
      <p:ext uri="{BB962C8B-B14F-4D97-AF65-F5344CB8AC3E}">
        <p14:creationId xmlns:p14="http://schemas.microsoft.com/office/powerpoint/2010/main" xmlns="" val="159764673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533400" y="1447800"/>
            <a:ext cx="8229600" cy="4525963"/>
          </a:xfrm>
        </p:spPr>
        <p:txBody>
          <a:bodyPr/>
          <a:lstStyle/>
          <a:p>
            <a:r>
              <a:rPr lang="en-US" dirty="0" smtClean="0">
                <a:latin typeface="Comic Sans MS" pitchFamily="66" charset="0"/>
              </a:rPr>
              <a:t>A technique is implementational—that which actually takes place in a classroom.  Techniques must be consistent with a method, and therefore in harmony with an approach as well.</a:t>
            </a:r>
            <a:endParaRPr lang="en-US" dirty="0">
              <a:latin typeface="Comic Sans MS" pitchFamily="66" charset="0"/>
            </a:endParaRPr>
          </a:p>
        </p:txBody>
      </p:sp>
    </p:spTree>
    <p:extLst>
      <p:ext uri="{BB962C8B-B14F-4D97-AF65-F5344CB8AC3E}">
        <p14:creationId xmlns:p14="http://schemas.microsoft.com/office/powerpoint/2010/main" xmlns="" val="97994697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57200" y="228600"/>
            <a:ext cx="8229600" cy="6629400"/>
          </a:xfrm>
        </p:spPr>
        <p:txBody>
          <a:bodyPr>
            <a:normAutofit/>
          </a:bodyPr>
          <a:lstStyle/>
          <a:p>
            <a:r>
              <a:rPr lang="en-US" u="sng" dirty="0" smtClean="0">
                <a:latin typeface="Comic Sans MS" pitchFamily="66" charset="0"/>
              </a:rPr>
              <a:t>Approach</a:t>
            </a:r>
            <a:r>
              <a:rPr lang="en-US" dirty="0" smtClean="0">
                <a:latin typeface="Comic Sans MS" pitchFamily="66" charset="0"/>
              </a:rPr>
              <a:t> is the level at which assumptions and beliefs about language and language learning are specified</a:t>
            </a:r>
          </a:p>
          <a:p>
            <a:r>
              <a:rPr lang="en-US" u="sng" dirty="0" smtClean="0">
                <a:latin typeface="Comic Sans MS" pitchFamily="66" charset="0"/>
              </a:rPr>
              <a:t>Method</a:t>
            </a:r>
            <a:r>
              <a:rPr lang="en-US" dirty="0" smtClean="0">
                <a:latin typeface="Comic Sans MS" pitchFamily="66" charset="0"/>
              </a:rPr>
              <a:t> is the level at which theory is put into practice and at which choices are made about the particular skills to be taught, the content to be taught and the order in which the content will be presented</a:t>
            </a:r>
          </a:p>
          <a:p>
            <a:r>
              <a:rPr lang="en-US" u="sng" dirty="0" smtClean="0">
                <a:latin typeface="Comic Sans MS" pitchFamily="66" charset="0"/>
              </a:rPr>
              <a:t>Technique</a:t>
            </a:r>
            <a:r>
              <a:rPr lang="en-US" dirty="0" smtClean="0">
                <a:latin typeface="Comic Sans MS" pitchFamily="66" charset="0"/>
              </a:rPr>
              <a:t> is the level at which classroom procedures are described</a:t>
            </a:r>
            <a:endParaRPr lang="en-US" dirty="0">
              <a:latin typeface="Comic Sans MS" pitchFamily="66" charset="0"/>
            </a:endParaRPr>
          </a:p>
        </p:txBody>
      </p:sp>
    </p:spTree>
    <p:extLst>
      <p:ext uri="{BB962C8B-B14F-4D97-AF65-F5344CB8AC3E}">
        <p14:creationId xmlns:p14="http://schemas.microsoft.com/office/powerpoint/2010/main" xmlns="" val="157243571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838200"/>
            <a:ext cx="8229600" cy="1143000"/>
          </a:xfrm>
        </p:spPr>
        <p:txBody>
          <a:bodyPr>
            <a:normAutofit fontScale="90000"/>
          </a:bodyPr>
          <a:lstStyle/>
          <a:p>
            <a:r>
              <a:rPr lang="en-US" dirty="0" smtClean="0">
                <a:latin typeface="Comic Sans MS" pitchFamily="66" charset="0"/>
              </a:rPr>
              <a:t>Format of </a:t>
            </a:r>
            <a:r>
              <a:rPr lang="en-US" i="1" dirty="0" smtClean="0">
                <a:latin typeface="Comic Sans MS" pitchFamily="66" charset="0"/>
              </a:rPr>
              <a:t>Approach &amp; Methods</a:t>
            </a:r>
            <a:br>
              <a:rPr lang="en-US" i="1" dirty="0" smtClean="0">
                <a:latin typeface="Comic Sans MS" pitchFamily="66" charset="0"/>
              </a:rPr>
            </a:br>
            <a:r>
              <a:rPr lang="en-US" i="1" dirty="0">
                <a:latin typeface="Comic Sans MS" pitchFamily="66" charset="0"/>
              </a:rPr>
              <a:t/>
            </a:r>
            <a:br>
              <a:rPr lang="en-US" i="1" dirty="0">
                <a:latin typeface="Comic Sans MS" pitchFamily="66" charset="0"/>
              </a:rPr>
            </a:br>
            <a:r>
              <a:rPr lang="en-US" dirty="0">
                <a:latin typeface="Comic Sans MS" pitchFamily="66" charset="0"/>
              </a:rPr>
              <a:t>(</a:t>
            </a:r>
            <a:r>
              <a:rPr lang="en-US" dirty="0" smtClean="0">
                <a:latin typeface="Comic Sans MS" pitchFamily="66" charset="0"/>
              </a:rPr>
              <a:t>A)</a:t>
            </a:r>
            <a:r>
              <a:rPr lang="en-US" i="1" dirty="0" smtClean="0">
                <a:latin typeface="Comic Sans MS" pitchFamily="66" charset="0"/>
              </a:rPr>
              <a:t> </a:t>
            </a:r>
            <a:r>
              <a:rPr lang="en-US" dirty="0" smtClean="0">
                <a:latin typeface="Comic Sans MS" pitchFamily="66" charset="0"/>
              </a:rPr>
              <a:t>Approach (assumptions)</a:t>
            </a:r>
            <a:endParaRPr lang="en-US" dirty="0">
              <a:latin typeface="Comic Sans MS" pitchFamily="66" charset="0"/>
            </a:endParaRPr>
          </a:p>
        </p:txBody>
      </p:sp>
      <p:sp>
        <p:nvSpPr>
          <p:cNvPr id="3" name="Content Placeholder 2"/>
          <p:cNvSpPr>
            <a:spLocks noGrp="1"/>
          </p:cNvSpPr>
          <p:nvPr>
            <p:ph idx="1"/>
          </p:nvPr>
        </p:nvSpPr>
        <p:spPr/>
        <p:txBody>
          <a:bodyPr/>
          <a:lstStyle/>
          <a:p>
            <a:endParaRPr lang="en-US" dirty="0" smtClean="0">
              <a:latin typeface="Comic Sans MS" pitchFamily="66" charset="0"/>
            </a:endParaRPr>
          </a:p>
          <a:p>
            <a:endParaRPr lang="en-US" dirty="0">
              <a:latin typeface="Comic Sans MS" pitchFamily="66" charset="0"/>
            </a:endParaRPr>
          </a:p>
          <a:p>
            <a:r>
              <a:rPr lang="en-US" dirty="0" smtClean="0">
                <a:latin typeface="Comic Sans MS" pitchFamily="66" charset="0"/>
              </a:rPr>
              <a:t>Theory of language</a:t>
            </a:r>
          </a:p>
          <a:p>
            <a:r>
              <a:rPr lang="en-US" dirty="0" smtClean="0">
                <a:latin typeface="Comic Sans MS" pitchFamily="66" charset="0"/>
              </a:rPr>
              <a:t>Theory of language learning</a:t>
            </a:r>
          </a:p>
          <a:p>
            <a:pPr marL="0" indent="0">
              <a:buNone/>
            </a:pPr>
            <a:endParaRPr lang="en-US" dirty="0">
              <a:latin typeface="Comic Sans MS" pitchFamily="66" charset="0"/>
            </a:endParaRPr>
          </a:p>
        </p:txBody>
      </p:sp>
    </p:spTree>
    <p:extLst>
      <p:ext uri="{BB962C8B-B14F-4D97-AF65-F5344CB8AC3E}">
        <p14:creationId xmlns:p14="http://schemas.microsoft.com/office/powerpoint/2010/main" xmlns="" val="319074149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omic Sans MS" pitchFamily="66" charset="0"/>
              </a:rPr>
              <a:t>(B) Design</a:t>
            </a:r>
            <a:endParaRPr lang="en-US" dirty="0">
              <a:latin typeface="Comic Sans MS" pitchFamily="66" charset="0"/>
            </a:endParaRPr>
          </a:p>
        </p:txBody>
      </p:sp>
      <p:sp>
        <p:nvSpPr>
          <p:cNvPr id="3" name="Content Placeholder 2"/>
          <p:cNvSpPr>
            <a:spLocks noGrp="1"/>
          </p:cNvSpPr>
          <p:nvPr>
            <p:ph idx="1"/>
          </p:nvPr>
        </p:nvSpPr>
        <p:spPr/>
        <p:txBody>
          <a:bodyPr/>
          <a:lstStyle/>
          <a:p>
            <a:r>
              <a:rPr lang="en-US" dirty="0" smtClean="0">
                <a:latin typeface="Comic Sans MS" pitchFamily="66" charset="0"/>
              </a:rPr>
              <a:t>Objectives</a:t>
            </a:r>
          </a:p>
          <a:p>
            <a:r>
              <a:rPr lang="en-US" dirty="0" smtClean="0">
                <a:latin typeface="Comic Sans MS" pitchFamily="66" charset="0"/>
              </a:rPr>
              <a:t>Content choice and organization: The syllabus</a:t>
            </a:r>
          </a:p>
          <a:p>
            <a:r>
              <a:rPr lang="en-US" dirty="0" smtClean="0">
                <a:latin typeface="Comic Sans MS" pitchFamily="66" charset="0"/>
              </a:rPr>
              <a:t>Types of learning &amp; teaching activities</a:t>
            </a:r>
          </a:p>
          <a:p>
            <a:r>
              <a:rPr lang="en-US" dirty="0" smtClean="0">
                <a:latin typeface="Comic Sans MS" pitchFamily="66" charset="0"/>
              </a:rPr>
              <a:t>Learner roles</a:t>
            </a:r>
          </a:p>
          <a:p>
            <a:r>
              <a:rPr lang="en-US" dirty="0" smtClean="0">
                <a:latin typeface="Comic Sans MS" pitchFamily="66" charset="0"/>
              </a:rPr>
              <a:t>Teacher roles</a:t>
            </a:r>
          </a:p>
          <a:p>
            <a:r>
              <a:rPr lang="en-US" dirty="0" smtClean="0">
                <a:latin typeface="Comic Sans MS" pitchFamily="66" charset="0"/>
              </a:rPr>
              <a:t>The role of instructional materials</a:t>
            </a:r>
            <a:endParaRPr lang="en-US" dirty="0">
              <a:latin typeface="Comic Sans MS" pitchFamily="66" charset="0"/>
            </a:endParaRPr>
          </a:p>
        </p:txBody>
      </p:sp>
    </p:spTree>
    <p:extLst>
      <p:ext uri="{BB962C8B-B14F-4D97-AF65-F5344CB8AC3E}">
        <p14:creationId xmlns:p14="http://schemas.microsoft.com/office/powerpoint/2010/main" xmlns="" val="345080560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omic Sans MS" pitchFamily="66" charset="0"/>
              </a:rPr>
              <a:t>Role of instructional material</a:t>
            </a:r>
            <a:endParaRPr lang="en-US" dirty="0">
              <a:latin typeface="Comic Sans MS" pitchFamily="66" charset="0"/>
            </a:endParaRPr>
          </a:p>
        </p:txBody>
      </p:sp>
      <p:sp>
        <p:nvSpPr>
          <p:cNvPr id="3" name="Content Placeholder 2"/>
          <p:cNvSpPr>
            <a:spLocks noGrp="1"/>
          </p:cNvSpPr>
          <p:nvPr>
            <p:ph idx="1"/>
          </p:nvPr>
        </p:nvSpPr>
        <p:spPr/>
        <p:txBody>
          <a:bodyPr/>
          <a:lstStyle/>
          <a:p>
            <a:r>
              <a:rPr lang="en-US" dirty="0" smtClean="0">
                <a:latin typeface="Comic Sans MS" pitchFamily="66" charset="0"/>
              </a:rPr>
              <a:t>The primary goal of material:</a:t>
            </a:r>
          </a:p>
          <a:p>
            <a:endParaRPr lang="en-US" dirty="0" smtClean="0">
              <a:latin typeface="Comic Sans MS" pitchFamily="66" charset="0"/>
            </a:endParaRPr>
          </a:p>
          <a:p>
            <a:r>
              <a:rPr lang="en-US" dirty="0" smtClean="0">
                <a:latin typeface="Comic Sans MS" pitchFamily="66" charset="0"/>
              </a:rPr>
              <a:t>To present content</a:t>
            </a:r>
          </a:p>
          <a:p>
            <a:r>
              <a:rPr lang="en-US" dirty="0" smtClean="0">
                <a:latin typeface="Comic Sans MS" pitchFamily="66" charset="0"/>
              </a:rPr>
              <a:t>To practice content</a:t>
            </a:r>
          </a:p>
          <a:p>
            <a:r>
              <a:rPr lang="en-US" dirty="0" smtClean="0">
                <a:latin typeface="Comic Sans MS" pitchFamily="66" charset="0"/>
              </a:rPr>
              <a:t>To facilitate communication between learners</a:t>
            </a:r>
          </a:p>
          <a:p>
            <a:r>
              <a:rPr lang="en-US" dirty="0" smtClean="0">
                <a:latin typeface="Comic Sans MS" pitchFamily="66" charset="0"/>
              </a:rPr>
              <a:t>To enable learners to practice content without the teacher’s help</a:t>
            </a:r>
            <a:endParaRPr lang="en-US" dirty="0">
              <a:latin typeface="Comic Sans MS" pitchFamily="66" charset="0"/>
            </a:endParaRPr>
          </a:p>
        </p:txBody>
      </p:sp>
    </p:spTree>
    <p:extLst>
      <p:ext uri="{BB962C8B-B14F-4D97-AF65-F5344CB8AC3E}">
        <p14:creationId xmlns:p14="http://schemas.microsoft.com/office/powerpoint/2010/main" xmlns="" val="221637847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762000" y="1143000"/>
            <a:ext cx="8229600" cy="4525963"/>
          </a:xfrm>
        </p:spPr>
        <p:txBody>
          <a:bodyPr/>
          <a:lstStyle/>
          <a:p>
            <a:r>
              <a:rPr lang="en-US" dirty="0" smtClean="0">
                <a:latin typeface="Comic Sans MS" pitchFamily="66" charset="0"/>
              </a:rPr>
              <a:t>The form of materials:</a:t>
            </a:r>
          </a:p>
          <a:p>
            <a:endParaRPr lang="en-US" dirty="0">
              <a:latin typeface="Comic Sans MS" pitchFamily="66" charset="0"/>
            </a:endParaRPr>
          </a:p>
          <a:p>
            <a:r>
              <a:rPr lang="en-US" dirty="0" smtClean="0">
                <a:latin typeface="Comic Sans MS" pitchFamily="66" charset="0"/>
              </a:rPr>
              <a:t>Textbook</a:t>
            </a:r>
          </a:p>
          <a:p>
            <a:r>
              <a:rPr lang="en-US" dirty="0" smtClean="0">
                <a:latin typeface="Comic Sans MS" pitchFamily="66" charset="0"/>
              </a:rPr>
              <a:t>Audiovisuals</a:t>
            </a:r>
          </a:p>
          <a:p>
            <a:r>
              <a:rPr lang="en-US" dirty="0" smtClean="0">
                <a:latin typeface="Comic Sans MS" pitchFamily="66" charset="0"/>
              </a:rPr>
              <a:t>Computer software</a:t>
            </a:r>
            <a:endParaRPr lang="en-US" dirty="0">
              <a:latin typeface="Comic Sans MS" pitchFamily="66" charset="0"/>
            </a:endParaRPr>
          </a:p>
        </p:txBody>
      </p:sp>
    </p:spTree>
    <p:extLst>
      <p:ext uri="{BB962C8B-B14F-4D97-AF65-F5344CB8AC3E}">
        <p14:creationId xmlns:p14="http://schemas.microsoft.com/office/powerpoint/2010/main" xmlns="" val="150604209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685800" y="1295400"/>
            <a:ext cx="8229600" cy="4525963"/>
          </a:xfrm>
        </p:spPr>
        <p:txBody>
          <a:bodyPr/>
          <a:lstStyle/>
          <a:p>
            <a:r>
              <a:rPr lang="en-US" dirty="0" smtClean="0">
                <a:latin typeface="Comic Sans MS" pitchFamily="66" charset="0"/>
              </a:rPr>
              <a:t>The relation of materials to other sources of input</a:t>
            </a:r>
          </a:p>
          <a:p>
            <a:endParaRPr lang="en-US" dirty="0">
              <a:latin typeface="Comic Sans MS" pitchFamily="66" charset="0"/>
            </a:endParaRPr>
          </a:p>
          <a:p>
            <a:r>
              <a:rPr lang="en-US" dirty="0" smtClean="0">
                <a:latin typeface="Comic Sans MS" pitchFamily="66" charset="0"/>
              </a:rPr>
              <a:t>Whether they serve as the major source of input or only as a minor component of it</a:t>
            </a:r>
            <a:endParaRPr lang="en-US" dirty="0">
              <a:latin typeface="Comic Sans MS" pitchFamily="66" charset="0"/>
            </a:endParaRPr>
          </a:p>
        </p:txBody>
      </p:sp>
    </p:spTree>
    <p:extLst>
      <p:ext uri="{BB962C8B-B14F-4D97-AF65-F5344CB8AC3E}">
        <p14:creationId xmlns:p14="http://schemas.microsoft.com/office/powerpoint/2010/main" xmlns="" val="11169828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609600" y="1066800"/>
            <a:ext cx="8229600" cy="4525963"/>
          </a:xfrm>
        </p:spPr>
        <p:txBody>
          <a:bodyPr/>
          <a:lstStyle/>
          <a:p>
            <a:r>
              <a:rPr lang="en-US" dirty="0" smtClean="0">
                <a:latin typeface="Comic Sans MS" pitchFamily="66" charset="0"/>
              </a:rPr>
              <a:t>The abilities of teachers</a:t>
            </a:r>
          </a:p>
          <a:p>
            <a:endParaRPr lang="en-US" dirty="0">
              <a:latin typeface="Comic Sans MS" pitchFamily="66" charset="0"/>
            </a:endParaRPr>
          </a:p>
          <a:p>
            <a:r>
              <a:rPr lang="en-US" dirty="0" smtClean="0">
                <a:latin typeface="Comic Sans MS" pitchFamily="66" charset="0"/>
              </a:rPr>
              <a:t>Their competence in the language or degree of training &amp; experience</a:t>
            </a:r>
            <a:endParaRPr lang="en-US" dirty="0">
              <a:latin typeface="Comic Sans MS" pitchFamily="66" charset="0"/>
            </a:endParaRPr>
          </a:p>
        </p:txBody>
      </p:sp>
    </p:spTree>
    <p:extLst>
      <p:ext uri="{BB962C8B-B14F-4D97-AF65-F5344CB8AC3E}">
        <p14:creationId xmlns:p14="http://schemas.microsoft.com/office/powerpoint/2010/main" xmlns="" val="130480675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omic Sans MS" pitchFamily="66" charset="0"/>
              </a:rPr>
              <a:t>(C) Procedure</a:t>
            </a:r>
            <a:endParaRPr lang="en-US" dirty="0">
              <a:latin typeface="Comic Sans MS" pitchFamily="66" charset="0"/>
            </a:endParaRPr>
          </a:p>
        </p:txBody>
      </p:sp>
      <p:sp>
        <p:nvSpPr>
          <p:cNvPr id="3" name="Content Placeholder 2"/>
          <p:cNvSpPr>
            <a:spLocks noGrp="1"/>
          </p:cNvSpPr>
          <p:nvPr>
            <p:ph idx="1"/>
          </p:nvPr>
        </p:nvSpPr>
        <p:spPr/>
        <p:txBody>
          <a:bodyPr/>
          <a:lstStyle/>
          <a:p>
            <a:r>
              <a:rPr lang="en-US" dirty="0" smtClean="0">
                <a:latin typeface="Comic Sans MS" pitchFamily="66" charset="0"/>
              </a:rPr>
              <a:t>Three dimensions of a method:</a:t>
            </a:r>
          </a:p>
          <a:p>
            <a:endParaRPr lang="en-US" dirty="0" smtClean="0">
              <a:latin typeface="Comic Sans MS" pitchFamily="66" charset="0"/>
            </a:endParaRPr>
          </a:p>
          <a:p>
            <a:r>
              <a:rPr lang="en-US" dirty="0" smtClean="0">
                <a:latin typeface="Comic Sans MS" pitchFamily="66" charset="0"/>
              </a:rPr>
              <a:t>(a) the use of teaching activities (drills, dialogues, information-gap activities, etc.) to present new language and to clarify and demonstrate formal, communicative, or other aspects of target language</a:t>
            </a:r>
            <a:endParaRPr lang="en-US" dirty="0">
              <a:latin typeface="Comic Sans MS" pitchFamily="66" charset="0"/>
            </a:endParaRPr>
          </a:p>
        </p:txBody>
      </p:sp>
    </p:spTree>
    <p:extLst>
      <p:ext uri="{BB962C8B-B14F-4D97-AF65-F5344CB8AC3E}">
        <p14:creationId xmlns:p14="http://schemas.microsoft.com/office/powerpoint/2010/main" xmlns="" val="2976917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Comic Sans MS" pitchFamily="66" charset="0"/>
              </a:rPr>
              <a:t>Principle Characteristics of Grammar Translation Method</a:t>
            </a:r>
            <a:endParaRPr lang="en-US" dirty="0">
              <a:latin typeface="Comic Sans MS" pitchFamily="66" charset="0"/>
            </a:endParaRPr>
          </a:p>
        </p:txBody>
      </p:sp>
      <p:sp>
        <p:nvSpPr>
          <p:cNvPr id="3" name="Content Placeholder 2"/>
          <p:cNvSpPr>
            <a:spLocks noGrp="1"/>
          </p:cNvSpPr>
          <p:nvPr>
            <p:ph idx="1"/>
          </p:nvPr>
        </p:nvSpPr>
        <p:spPr/>
        <p:txBody>
          <a:bodyPr>
            <a:normAutofit/>
          </a:bodyPr>
          <a:lstStyle/>
          <a:p>
            <a:endParaRPr lang="en-US" dirty="0" smtClean="0">
              <a:latin typeface="Comic Sans MS" pitchFamily="66" charset="0"/>
            </a:endParaRPr>
          </a:p>
          <a:p>
            <a:r>
              <a:rPr lang="en-US" sz="3600" dirty="0" smtClean="0">
                <a:latin typeface="Comic Sans MS" pitchFamily="66" charset="0"/>
              </a:rPr>
              <a:t>Goal of foreign language study is to read its literature</a:t>
            </a:r>
          </a:p>
          <a:p>
            <a:endParaRPr lang="en-US" sz="3600" dirty="0" smtClean="0">
              <a:latin typeface="Comic Sans MS" pitchFamily="66" charset="0"/>
            </a:endParaRPr>
          </a:p>
          <a:p>
            <a:r>
              <a:rPr lang="en-US" sz="3600" dirty="0" smtClean="0">
                <a:latin typeface="Comic Sans MS" pitchFamily="66" charset="0"/>
              </a:rPr>
              <a:t>Reading </a:t>
            </a:r>
            <a:r>
              <a:rPr lang="en-US" sz="3600" dirty="0">
                <a:latin typeface="Comic Sans MS" pitchFamily="66" charset="0"/>
              </a:rPr>
              <a:t>&amp; writing major focus; speaking &amp; listening generally ignored</a:t>
            </a:r>
          </a:p>
          <a:p>
            <a:endParaRPr lang="en-US" sz="3600" dirty="0" smtClean="0">
              <a:latin typeface="Comic Sans MS" pitchFamily="66" charset="0"/>
            </a:endParaRPr>
          </a:p>
        </p:txBody>
      </p:sp>
    </p:spTree>
    <p:extLst>
      <p:ext uri="{BB962C8B-B14F-4D97-AF65-F5344CB8AC3E}">
        <p14:creationId xmlns:p14="http://schemas.microsoft.com/office/powerpoint/2010/main" xmlns="" val="129268299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228600" y="990600"/>
            <a:ext cx="8229600" cy="4525963"/>
          </a:xfrm>
        </p:spPr>
        <p:txBody>
          <a:bodyPr/>
          <a:lstStyle/>
          <a:p>
            <a:r>
              <a:rPr lang="en-US" dirty="0" smtClean="0">
                <a:latin typeface="Comic Sans MS" pitchFamily="66" charset="0"/>
              </a:rPr>
              <a:t>(b) the ways in which particular teaching activities are used for practicing language</a:t>
            </a:r>
          </a:p>
          <a:p>
            <a:endParaRPr lang="en-US" dirty="0" smtClean="0">
              <a:latin typeface="Comic Sans MS" pitchFamily="66" charset="0"/>
            </a:endParaRPr>
          </a:p>
          <a:p>
            <a:r>
              <a:rPr lang="en-US" dirty="0" smtClean="0">
                <a:latin typeface="Comic Sans MS" pitchFamily="66" charset="0"/>
              </a:rPr>
              <a:t>(c) the procedures &amp; techniques used in giving feedback to learners concerning the form or content of their utterances or sentences</a:t>
            </a:r>
            <a:endParaRPr lang="en-US" dirty="0">
              <a:latin typeface="Comic Sans MS" pitchFamily="66" charset="0"/>
            </a:endParaRPr>
          </a:p>
        </p:txBody>
      </p:sp>
    </p:spTree>
    <p:extLst>
      <p:ext uri="{BB962C8B-B14F-4D97-AF65-F5344CB8AC3E}">
        <p14:creationId xmlns:p14="http://schemas.microsoft.com/office/powerpoint/2010/main" xmlns="" val="262797901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Comic Sans MS" pitchFamily="66" charset="0"/>
              </a:rPr>
              <a:t>Communicative Language Teaching</a:t>
            </a:r>
            <a:br>
              <a:rPr lang="en-US" dirty="0" smtClean="0">
                <a:latin typeface="Comic Sans MS" pitchFamily="66" charset="0"/>
              </a:rPr>
            </a:br>
            <a:r>
              <a:rPr lang="en-US" dirty="0" smtClean="0">
                <a:latin typeface="Comic Sans MS" pitchFamily="66" charset="0"/>
              </a:rPr>
              <a:t>(CLT)</a:t>
            </a:r>
            <a:endParaRPr lang="en-US" dirty="0">
              <a:latin typeface="Comic Sans MS" pitchFamily="66" charset="0"/>
            </a:endParaRPr>
          </a:p>
        </p:txBody>
      </p:sp>
      <p:sp>
        <p:nvSpPr>
          <p:cNvPr id="3" name="Content Placeholder 2"/>
          <p:cNvSpPr>
            <a:spLocks noGrp="1"/>
          </p:cNvSpPr>
          <p:nvPr>
            <p:ph idx="1"/>
          </p:nvPr>
        </p:nvSpPr>
        <p:spPr>
          <a:xfrm>
            <a:off x="457200" y="1600200"/>
            <a:ext cx="8229600" cy="5029200"/>
          </a:xfrm>
        </p:spPr>
        <p:txBody>
          <a:bodyPr>
            <a:normAutofit/>
          </a:bodyPr>
          <a:lstStyle/>
          <a:p>
            <a:r>
              <a:rPr lang="en-US" sz="3600" i="1" dirty="0" smtClean="0">
                <a:latin typeface="Comic Sans MS" pitchFamily="66" charset="0"/>
              </a:rPr>
              <a:t>Theory of  language</a:t>
            </a:r>
            <a:endParaRPr lang="en-US" sz="3600" dirty="0" smtClean="0">
              <a:latin typeface="Comic Sans MS" pitchFamily="66" charset="0"/>
            </a:endParaRPr>
          </a:p>
          <a:p>
            <a:r>
              <a:rPr lang="en-US" dirty="0" smtClean="0">
                <a:latin typeface="Comic Sans MS" pitchFamily="66" charset="0"/>
              </a:rPr>
              <a:t>Language as communication</a:t>
            </a:r>
          </a:p>
          <a:p>
            <a:r>
              <a:rPr lang="en-US" dirty="0" smtClean="0">
                <a:latin typeface="Comic Sans MS" pitchFamily="66" charset="0"/>
              </a:rPr>
              <a:t>Linguistic theory must incorporate communication &amp; culture (Hymes in contrast to Chomsky’s theory on competence)</a:t>
            </a:r>
          </a:p>
          <a:p>
            <a:r>
              <a:rPr lang="en-US" dirty="0" smtClean="0">
                <a:latin typeface="Comic Sans MS" pitchFamily="66" charset="0"/>
              </a:rPr>
              <a:t>Competences: Grammatical; Sociolinguistic; Discourse; &amp; Strategic</a:t>
            </a:r>
          </a:p>
          <a:p>
            <a:pPr marL="0" indent="0">
              <a:buNone/>
            </a:pPr>
            <a:r>
              <a:rPr lang="en-US" dirty="0" smtClean="0">
                <a:latin typeface="Comic Sans MS" pitchFamily="66" charset="0"/>
              </a:rPr>
              <a:t>                            (Henry Widdowson)</a:t>
            </a:r>
          </a:p>
          <a:p>
            <a:endParaRPr lang="en-US" dirty="0">
              <a:latin typeface="Comic Sans MS" pitchFamily="66" charset="0"/>
            </a:endParaRPr>
          </a:p>
        </p:txBody>
      </p:sp>
    </p:spTree>
    <p:extLst>
      <p:ext uri="{BB962C8B-B14F-4D97-AF65-F5344CB8AC3E}">
        <p14:creationId xmlns:p14="http://schemas.microsoft.com/office/powerpoint/2010/main" xmlns="" val="359950515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57200" y="533400"/>
            <a:ext cx="8229600" cy="6324600"/>
          </a:xfrm>
        </p:spPr>
        <p:txBody>
          <a:bodyPr/>
          <a:lstStyle/>
          <a:p>
            <a:r>
              <a:rPr lang="en-US" i="1" dirty="0" smtClean="0">
                <a:latin typeface="Comic Sans MS" pitchFamily="66" charset="0"/>
              </a:rPr>
              <a:t>Theory of Learning</a:t>
            </a:r>
          </a:p>
          <a:p>
            <a:endParaRPr lang="en-US" dirty="0" smtClean="0">
              <a:latin typeface="Comic Sans MS" pitchFamily="66" charset="0"/>
            </a:endParaRPr>
          </a:p>
          <a:p>
            <a:r>
              <a:rPr lang="en-US" dirty="0" smtClean="0">
                <a:latin typeface="Comic Sans MS" pitchFamily="66" charset="0"/>
              </a:rPr>
              <a:t>1. </a:t>
            </a:r>
            <a:r>
              <a:rPr lang="en-US" u="sng" dirty="0">
                <a:latin typeface="Comic Sans MS" pitchFamily="66" charset="0"/>
              </a:rPr>
              <a:t>C</a:t>
            </a:r>
            <a:r>
              <a:rPr lang="en-US" u="sng" dirty="0" smtClean="0">
                <a:latin typeface="Comic Sans MS" pitchFamily="66" charset="0"/>
              </a:rPr>
              <a:t>ommunication principle</a:t>
            </a:r>
            <a:r>
              <a:rPr lang="en-US" dirty="0" smtClean="0">
                <a:latin typeface="Comic Sans MS" pitchFamily="66" charset="0"/>
              </a:rPr>
              <a:t>: Activities that involve real communication promote learning</a:t>
            </a:r>
          </a:p>
          <a:p>
            <a:endParaRPr lang="en-US" dirty="0" smtClean="0">
              <a:latin typeface="Comic Sans MS" pitchFamily="66" charset="0"/>
            </a:endParaRPr>
          </a:p>
          <a:p>
            <a:r>
              <a:rPr lang="en-US" dirty="0" smtClean="0">
                <a:latin typeface="Comic Sans MS" pitchFamily="66" charset="0"/>
              </a:rPr>
              <a:t>2. </a:t>
            </a:r>
            <a:r>
              <a:rPr lang="en-US" u="sng" dirty="0" smtClean="0">
                <a:latin typeface="Comic Sans MS" pitchFamily="66" charset="0"/>
              </a:rPr>
              <a:t>Task principle</a:t>
            </a:r>
            <a:r>
              <a:rPr lang="en-US" dirty="0" smtClean="0">
                <a:latin typeface="Comic Sans MS" pitchFamily="66" charset="0"/>
              </a:rPr>
              <a:t>: Activities in which language is used for carrying out meaningful tasks promote learning</a:t>
            </a:r>
            <a:endParaRPr lang="en-US" dirty="0">
              <a:latin typeface="Comic Sans MS" pitchFamily="66" charset="0"/>
            </a:endParaRPr>
          </a:p>
        </p:txBody>
      </p:sp>
    </p:spTree>
    <p:extLst>
      <p:ext uri="{BB962C8B-B14F-4D97-AF65-F5344CB8AC3E}">
        <p14:creationId xmlns:p14="http://schemas.microsoft.com/office/powerpoint/2010/main" xmlns="" val="336525363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533400" y="533400"/>
            <a:ext cx="8229600" cy="6172200"/>
          </a:xfrm>
        </p:spPr>
        <p:txBody>
          <a:bodyPr>
            <a:normAutofit/>
          </a:bodyPr>
          <a:lstStyle/>
          <a:p>
            <a:r>
              <a:rPr lang="en-US" sz="3600" dirty="0" smtClean="0">
                <a:latin typeface="Comic Sans MS" pitchFamily="66" charset="0"/>
              </a:rPr>
              <a:t>3. </a:t>
            </a:r>
            <a:r>
              <a:rPr lang="en-US" sz="3600" u="sng" dirty="0" smtClean="0">
                <a:latin typeface="Comic Sans MS" pitchFamily="66" charset="0"/>
              </a:rPr>
              <a:t>Meaningfulness principle</a:t>
            </a:r>
            <a:r>
              <a:rPr lang="en-US" sz="3600" dirty="0" smtClean="0">
                <a:latin typeface="Comic Sans MS" pitchFamily="66" charset="0"/>
              </a:rPr>
              <a:t>: Language that is meaningful to the learner supports the learning process</a:t>
            </a:r>
          </a:p>
          <a:p>
            <a:endParaRPr lang="en-US" dirty="0">
              <a:latin typeface="Comic Sans MS" pitchFamily="66" charset="0"/>
            </a:endParaRPr>
          </a:p>
          <a:p>
            <a:r>
              <a:rPr lang="en-US" u="sng" dirty="0" smtClean="0">
                <a:latin typeface="Comic Sans MS" pitchFamily="66" charset="0"/>
              </a:rPr>
              <a:t>Note</a:t>
            </a:r>
            <a:r>
              <a:rPr lang="en-US" dirty="0" smtClean="0">
                <a:latin typeface="Comic Sans MS" pitchFamily="66" charset="0"/>
              </a:rPr>
              <a:t>: Language activities are consequently selected according to how well they engage the learner in meaningful &amp; authentic language use (rather than merely mechanical practice of language pattern)</a:t>
            </a:r>
            <a:endParaRPr lang="en-US" u="sng" dirty="0">
              <a:latin typeface="Comic Sans MS" pitchFamily="66" charset="0"/>
            </a:endParaRPr>
          </a:p>
        </p:txBody>
      </p:sp>
    </p:spTree>
    <p:extLst>
      <p:ext uri="{BB962C8B-B14F-4D97-AF65-F5344CB8AC3E}">
        <p14:creationId xmlns:p14="http://schemas.microsoft.com/office/powerpoint/2010/main" xmlns="" val="259188681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57200" y="381000"/>
            <a:ext cx="8229600" cy="6477000"/>
          </a:xfrm>
        </p:spPr>
        <p:txBody>
          <a:bodyPr>
            <a:normAutofit/>
          </a:bodyPr>
          <a:lstStyle/>
          <a:p>
            <a:r>
              <a:rPr lang="en-US" dirty="0" smtClean="0">
                <a:latin typeface="Comic Sans MS" pitchFamily="66" charset="0"/>
              </a:rPr>
              <a:t>The </a:t>
            </a:r>
            <a:r>
              <a:rPr lang="en-US" u="sng" dirty="0" smtClean="0">
                <a:latin typeface="Comic Sans MS" pitchFamily="66" charset="0"/>
              </a:rPr>
              <a:t>cognitive</a:t>
            </a:r>
            <a:r>
              <a:rPr lang="en-US" dirty="0" smtClean="0">
                <a:latin typeface="Comic Sans MS" pitchFamily="66" charset="0"/>
              </a:rPr>
              <a:t> </a:t>
            </a:r>
            <a:r>
              <a:rPr lang="en-US" u="sng" dirty="0" smtClean="0">
                <a:latin typeface="Comic Sans MS" pitchFamily="66" charset="0"/>
              </a:rPr>
              <a:t>aspect</a:t>
            </a:r>
            <a:r>
              <a:rPr lang="en-US" dirty="0" smtClean="0">
                <a:latin typeface="Comic Sans MS" pitchFamily="66" charset="0"/>
              </a:rPr>
              <a:t> [of learning] involves the internalisation of plans for creating appropriate behaviour. (From grammatical rules; vocabulary; &amp; social conventions governing speech)</a:t>
            </a:r>
          </a:p>
          <a:p>
            <a:endParaRPr lang="en-US" dirty="0" smtClean="0">
              <a:latin typeface="Comic Sans MS" pitchFamily="66" charset="0"/>
            </a:endParaRPr>
          </a:p>
          <a:p>
            <a:r>
              <a:rPr lang="en-US" dirty="0" smtClean="0">
                <a:latin typeface="Comic Sans MS" pitchFamily="66" charset="0"/>
              </a:rPr>
              <a:t>The </a:t>
            </a:r>
            <a:r>
              <a:rPr lang="en-US" u="sng" dirty="0" err="1" smtClean="0">
                <a:latin typeface="Comic Sans MS" pitchFamily="66" charset="0"/>
              </a:rPr>
              <a:t>behavioural</a:t>
            </a:r>
            <a:r>
              <a:rPr lang="en-US" dirty="0" smtClean="0">
                <a:latin typeface="Comic Sans MS" pitchFamily="66" charset="0"/>
              </a:rPr>
              <a:t> </a:t>
            </a:r>
            <a:r>
              <a:rPr lang="en-US" u="sng" dirty="0" smtClean="0">
                <a:latin typeface="Comic Sans MS" pitchFamily="66" charset="0"/>
              </a:rPr>
              <a:t>aspect</a:t>
            </a:r>
            <a:r>
              <a:rPr lang="en-US" dirty="0" smtClean="0">
                <a:latin typeface="Comic Sans MS" pitchFamily="66" charset="0"/>
              </a:rPr>
              <a:t> [of learning] involves the automation of these plans to be converted into fluent performance in real time. This occurs mainly through </a:t>
            </a:r>
            <a:r>
              <a:rPr lang="en-US" u="sng" dirty="0" smtClean="0">
                <a:latin typeface="Comic Sans MS" pitchFamily="66" charset="0"/>
              </a:rPr>
              <a:t>practice</a:t>
            </a:r>
            <a:r>
              <a:rPr lang="en-US" dirty="0" smtClean="0">
                <a:latin typeface="Comic Sans MS" pitchFamily="66" charset="0"/>
              </a:rPr>
              <a:t> in converting plans into performance</a:t>
            </a:r>
            <a:endParaRPr lang="en-US" dirty="0">
              <a:latin typeface="Comic Sans MS" pitchFamily="66" charset="0"/>
            </a:endParaRPr>
          </a:p>
        </p:txBody>
      </p:sp>
    </p:spTree>
    <p:extLst>
      <p:ext uri="{BB962C8B-B14F-4D97-AF65-F5344CB8AC3E}">
        <p14:creationId xmlns:p14="http://schemas.microsoft.com/office/powerpoint/2010/main" xmlns="" val="117610456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533400" y="533400"/>
            <a:ext cx="8229600" cy="6019800"/>
          </a:xfrm>
        </p:spPr>
        <p:txBody>
          <a:bodyPr/>
          <a:lstStyle/>
          <a:p>
            <a:r>
              <a:rPr lang="en-US" sz="4000" i="1" dirty="0" smtClean="0">
                <a:latin typeface="Comic Sans MS" pitchFamily="66" charset="0"/>
              </a:rPr>
              <a:t>Design</a:t>
            </a:r>
          </a:p>
          <a:p>
            <a:endParaRPr lang="en-US" dirty="0" smtClean="0">
              <a:latin typeface="Comic Sans MS" pitchFamily="66" charset="0"/>
            </a:endParaRPr>
          </a:p>
          <a:p>
            <a:endParaRPr lang="en-US" dirty="0" smtClean="0">
              <a:latin typeface="Comic Sans MS" pitchFamily="66" charset="0"/>
            </a:endParaRPr>
          </a:p>
          <a:p>
            <a:r>
              <a:rPr lang="en-US" sz="3600" dirty="0" smtClean="0">
                <a:latin typeface="Comic Sans MS" pitchFamily="66" charset="0"/>
              </a:rPr>
              <a:t>Objectives</a:t>
            </a:r>
          </a:p>
          <a:p>
            <a:r>
              <a:rPr lang="en-US" dirty="0" smtClean="0">
                <a:latin typeface="Comic Sans MS" pitchFamily="66" charset="0"/>
              </a:rPr>
              <a:t>To reflect specific aspects of communicative competence according to the learner’s proficiency level &amp; communicative needs</a:t>
            </a:r>
            <a:endParaRPr lang="en-US" dirty="0">
              <a:latin typeface="Comic Sans MS" pitchFamily="66" charset="0"/>
            </a:endParaRPr>
          </a:p>
        </p:txBody>
      </p:sp>
    </p:spTree>
    <p:extLst>
      <p:ext uri="{BB962C8B-B14F-4D97-AF65-F5344CB8AC3E}">
        <p14:creationId xmlns:p14="http://schemas.microsoft.com/office/powerpoint/2010/main" xmlns="" val="101976186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57200" y="304800"/>
            <a:ext cx="8229600" cy="6553200"/>
          </a:xfrm>
        </p:spPr>
        <p:txBody>
          <a:bodyPr/>
          <a:lstStyle/>
          <a:p>
            <a:endParaRPr lang="en-US" i="1" dirty="0" smtClean="0">
              <a:latin typeface="Comic Sans MS" pitchFamily="66" charset="0"/>
            </a:endParaRPr>
          </a:p>
          <a:p>
            <a:r>
              <a:rPr lang="en-US" sz="4000" i="1" dirty="0" smtClean="0">
                <a:latin typeface="Comic Sans MS" pitchFamily="66" charset="0"/>
              </a:rPr>
              <a:t>The Syllabus</a:t>
            </a:r>
          </a:p>
          <a:p>
            <a:endParaRPr lang="en-US" i="1" dirty="0">
              <a:latin typeface="Comic Sans MS" pitchFamily="66" charset="0"/>
            </a:endParaRPr>
          </a:p>
          <a:p>
            <a:endParaRPr lang="en-US" dirty="0" smtClean="0">
              <a:latin typeface="Comic Sans MS" pitchFamily="66" charset="0"/>
            </a:endParaRPr>
          </a:p>
          <a:p>
            <a:r>
              <a:rPr lang="en-US" dirty="0" smtClean="0">
                <a:latin typeface="Comic Sans MS" pitchFamily="66" charset="0"/>
              </a:rPr>
              <a:t>A purely procedural syllabus which lists, in more or less detail, the types of tasks to be attempted in the classroom and suggests an order of complexity for tasks of the same kind</a:t>
            </a:r>
            <a:endParaRPr lang="en-US" dirty="0">
              <a:latin typeface="Comic Sans MS" pitchFamily="66" charset="0"/>
            </a:endParaRPr>
          </a:p>
        </p:txBody>
      </p:sp>
    </p:spTree>
    <p:extLst>
      <p:ext uri="{BB962C8B-B14F-4D97-AF65-F5344CB8AC3E}">
        <p14:creationId xmlns:p14="http://schemas.microsoft.com/office/powerpoint/2010/main" xmlns="" val="80914909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609600" y="228600"/>
            <a:ext cx="8229600" cy="6629400"/>
          </a:xfrm>
        </p:spPr>
        <p:txBody>
          <a:bodyPr/>
          <a:lstStyle/>
          <a:p>
            <a:r>
              <a:rPr lang="en-US" sz="3600" dirty="0" smtClean="0">
                <a:latin typeface="Comic Sans MS" pitchFamily="66" charset="0"/>
              </a:rPr>
              <a:t>Types of learning &amp; teaching activities</a:t>
            </a:r>
          </a:p>
          <a:p>
            <a:endParaRPr lang="en-US" dirty="0" smtClean="0">
              <a:latin typeface="Comic Sans MS" pitchFamily="66" charset="0"/>
            </a:endParaRPr>
          </a:p>
          <a:p>
            <a:r>
              <a:rPr lang="en-US" dirty="0" smtClean="0">
                <a:latin typeface="Comic Sans MS" pitchFamily="66" charset="0"/>
              </a:rPr>
              <a:t>Functional communication activities</a:t>
            </a:r>
          </a:p>
          <a:p>
            <a:r>
              <a:rPr lang="en-US" dirty="0" smtClean="0">
                <a:latin typeface="Comic Sans MS" pitchFamily="66" charset="0"/>
              </a:rPr>
              <a:t>(comparing, sequencing, discovering, solving problems from shared clues)</a:t>
            </a:r>
          </a:p>
          <a:p>
            <a:endParaRPr lang="en-US" dirty="0" smtClean="0">
              <a:latin typeface="Comic Sans MS" pitchFamily="66" charset="0"/>
            </a:endParaRPr>
          </a:p>
          <a:p>
            <a:r>
              <a:rPr lang="en-US" dirty="0" smtClean="0">
                <a:latin typeface="Comic Sans MS" pitchFamily="66" charset="0"/>
              </a:rPr>
              <a:t>Social interaction activities</a:t>
            </a:r>
          </a:p>
          <a:p>
            <a:r>
              <a:rPr lang="en-US" dirty="0" smtClean="0">
                <a:latin typeface="Comic Sans MS" pitchFamily="66" charset="0"/>
              </a:rPr>
              <a:t>(conversation/discussion sessions; dialogues/role plays; simulations; skits; improvisations &amp; debates)</a:t>
            </a:r>
            <a:endParaRPr lang="en-US" dirty="0">
              <a:latin typeface="Comic Sans MS" pitchFamily="66" charset="0"/>
            </a:endParaRPr>
          </a:p>
        </p:txBody>
      </p:sp>
    </p:spTree>
    <p:extLst>
      <p:ext uri="{BB962C8B-B14F-4D97-AF65-F5344CB8AC3E}">
        <p14:creationId xmlns:p14="http://schemas.microsoft.com/office/powerpoint/2010/main" xmlns="" val="152030899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685800" y="457200"/>
            <a:ext cx="8229600" cy="6400800"/>
          </a:xfrm>
        </p:spPr>
        <p:txBody>
          <a:bodyPr/>
          <a:lstStyle/>
          <a:p>
            <a:r>
              <a:rPr lang="en-US" sz="4000" i="1" dirty="0" smtClean="0">
                <a:latin typeface="Comic Sans MS" pitchFamily="66" charset="0"/>
              </a:rPr>
              <a:t>Learner roles</a:t>
            </a:r>
          </a:p>
          <a:p>
            <a:endParaRPr lang="en-US" i="1" dirty="0">
              <a:latin typeface="Comic Sans MS" pitchFamily="66" charset="0"/>
            </a:endParaRPr>
          </a:p>
          <a:p>
            <a:endParaRPr lang="en-US" dirty="0" smtClean="0">
              <a:latin typeface="Comic Sans MS" pitchFamily="66" charset="0"/>
            </a:endParaRPr>
          </a:p>
          <a:p>
            <a:r>
              <a:rPr lang="en-US" dirty="0" smtClean="0">
                <a:latin typeface="Comic Sans MS" pitchFamily="66" charset="0"/>
              </a:rPr>
              <a:t>Should acknowledge cooperative approach; successful communication is an accomplishment jointly achieved &amp; acknowledged</a:t>
            </a:r>
            <a:endParaRPr lang="en-US" dirty="0">
              <a:latin typeface="Comic Sans MS" pitchFamily="66" charset="0"/>
            </a:endParaRPr>
          </a:p>
        </p:txBody>
      </p:sp>
    </p:spTree>
    <p:extLst>
      <p:ext uri="{BB962C8B-B14F-4D97-AF65-F5344CB8AC3E}">
        <p14:creationId xmlns:p14="http://schemas.microsoft.com/office/powerpoint/2010/main" xmlns="" val="146418847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609600" y="304800"/>
            <a:ext cx="8229600" cy="6553200"/>
          </a:xfrm>
        </p:spPr>
        <p:txBody>
          <a:bodyPr>
            <a:normAutofit/>
          </a:bodyPr>
          <a:lstStyle/>
          <a:p>
            <a:endParaRPr lang="en-US" sz="4000" i="1" dirty="0" smtClean="0">
              <a:latin typeface="Comic Sans MS" pitchFamily="66" charset="0"/>
            </a:endParaRPr>
          </a:p>
          <a:p>
            <a:r>
              <a:rPr lang="en-US" sz="4000" i="1" dirty="0" smtClean="0">
                <a:latin typeface="Comic Sans MS" pitchFamily="66" charset="0"/>
              </a:rPr>
              <a:t>Teacher roles</a:t>
            </a:r>
          </a:p>
          <a:p>
            <a:endParaRPr lang="en-US" dirty="0" smtClean="0">
              <a:latin typeface="Comic Sans MS" pitchFamily="66" charset="0"/>
            </a:endParaRPr>
          </a:p>
          <a:p>
            <a:r>
              <a:rPr lang="en-US" dirty="0" smtClean="0">
                <a:latin typeface="Comic Sans MS" pitchFamily="66" charset="0"/>
              </a:rPr>
              <a:t>Facilitator</a:t>
            </a:r>
          </a:p>
          <a:p>
            <a:r>
              <a:rPr lang="en-US" dirty="0" smtClean="0">
                <a:latin typeface="Comic Sans MS" pitchFamily="66" charset="0"/>
              </a:rPr>
              <a:t>Organizer</a:t>
            </a:r>
          </a:p>
          <a:p>
            <a:r>
              <a:rPr lang="en-US" dirty="0" smtClean="0">
                <a:latin typeface="Comic Sans MS" pitchFamily="66" charset="0"/>
              </a:rPr>
              <a:t>Guide</a:t>
            </a:r>
          </a:p>
          <a:p>
            <a:r>
              <a:rPr lang="en-US" dirty="0" smtClean="0">
                <a:latin typeface="Comic Sans MS" pitchFamily="66" charset="0"/>
              </a:rPr>
              <a:t>Researcher</a:t>
            </a:r>
          </a:p>
          <a:p>
            <a:r>
              <a:rPr lang="en-US" dirty="0" smtClean="0">
                <a:latin typeface="Comic Sans MS" pitchFamily="66" charset="0"/>
              </a:rPr>
              <a:t>Needs analyst</a:t>
            </a:r>
          </a:p>
          <a:p>
            <a:r>
              <a:rPr lang="en-US" dirty="0" smtClean="0">
                <a:latin typeface="Comic Sans MS" pitchFamily="66" charset="0"/>
              </a:rPr>
              <a:t>Counselor</a:t>
            </a:r>
          </a:p>
          <a:p>
            <a:r>
              <a:rPr lang="en-US" dirty="0" smtClean="0">
                <a:latin typeface="Comic Sans MS" pitchFamily="66" charset="0"/>
              </a:rPr>
              <a:t>Group process manager</a:t>
            </a:r>
            <a:endParaRPr lang="en-US" dirty="0">
              <a:latin typeface="Comic Sans MS" pitchFamily="66" charset="0"/>
            </a:endParaRPr>
          </a:p>
        </p:txBody>
      </p:sp>
    </p:spTree>
    <p:extLst>
      <p:ext uri="{BB962C8B-B14F-4D97-AF65-F5344CB8AC3E}">
        <p14:creationId xmlns:p14="http://schemas.microsoft.com/office/powerpoint/2010/main" xmlns="" val="23373261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533400" y="1447800"/>
            <a:ext cx="8229600" cy="4525963"/>
          </a:xfrm>
        </p:spPr>
        <p:txBody>
          <a:bodyPr/>
          <a:lstStyle/>
          <a:p>
            <a:endParaRPr lang="en-US" dirty="0" smtClean="0">
              <a:latin typeface="Comic Sans MS" pitchFamily="66" charset="0"/>
            </a:endParaRPr>
          </a:p>
          <a:p>
            <a:r>
              <a:rPr lang="en-US" sz="3600" dirty="0" smtClean="0">
                <a:latin typeface="Comic Sans MS" pitchFamily="66" charset="0"/>
              </a:rPr>
              <a:t>Vocabulary </a:t>
            </a:r>
            <a:r>
              <a:rPr lang="en-US" sz="3600" dirty="0">
                <a:latin typeface="Comic Sans MS" pitchFamily="66" charset="0"/>
              </a:rPr>
              <a:t>based on reading text</a:t>
            </a:r>
          </a:p>
          <a:p>
            <a:endParaRPr lang="en-US" sz="3600" dirty="0" smtClean="0">
              <a:latin typeface="Comic Sans MS" pitchFamily="66" charset="0"/>
            </a:endParaRPr>
          </a:p>
          <a:p>
            <a:r>
              <a:rPr lang="en-US" sz="3600" dirty="0" smtClean="0">
                <a:latin typeface="Comic Sans MS" pitchFamily="66" charset="0"/>
              </a:rPr>
              <a:t>Sentence </a:t>
            </a:r>
            <a:r>
              <a:rPr lang="en-US" sz="3600" dirty="0">
                <a:latin typeface="Comic Sans MS" pitchFamily="66" charset="0"/>
              </a:rPr>
              <a:t>is the basic unit of teaching &amp; learning practice</a:t>
            </a:r>
          </a:p>
          <a:p>
            <a:endParaRPr lang="en-US" dirty="0"/>
          </a:p>
        </p:txBody>
      </p:sp>
    </p:spTree>
    <p:extLst>
      <p:ext uri="{BB962C8B-B14F-4D97-AF65-F5344CB8AC3E}">
        <p14:creationId xmlns:p14="http://schemas.microsoft.com/office/powerpoint/2010/main" xmlns="" val="299936648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533400" y="228600"/>
            <a:ext cx="8229600" cy="6629400"/>
          </a:xfrm>
        </p:spPr>
        <p:txBody>
          <a:bodyPr/>
          <a:lstStyle/>
          <a:p>
            <a:r>
              <a:rPr lang="en-US" sz="3600" i="1" dirty="0" smtClean="0">
                <a:latin typeface="Comic Sans MS" pitchFamily="66" charset="0"/>
              </a:rPr>
              <a:t>The role of instructional materials</a:t>
            </a:r>
          </a:p>
          <a:p>
            <a:endParaRPr lang="en-US" sz="3600" dirty="0" smtClean="0">
              <a:latin typeface="Comic Sans MS" pitchFamily="66" charset="0"/>
            </a:endParaRPr>
          </a:p>
          <a:p>
            <a:r>
              <a:rPr lang="en-US" dirty="0" smtClean="0">
                <a:latin typeface="Comic Sans MS" pitchFamily="66" charset="0"/>
              </a:rPr>
              <a:t>Text-based materials: theme, task oriented thematic development, practice situation, stimulus presentation, comprehension &amp; paraphrase</a:t>
            </a:r>
          </a:p>
          <a:p>
            <a:r>
              <a:rPr lang="en-US" dirty="0" smtClean="0">
                <a:latin typeface="Comic Sans MS" pitchFamily="66" charset="0"/>
              </a:rPr>
              <a:t>Task-based materials: games, role plays, simulations</a:t>
            </a:r>
          </a:p>
          <a:p>
            <a:r>
              <a:rPr lang="en-US" dirty="0" err="1" smtClean="0">
                <a:latin typeface="Comic Sans MS" pitchFamily="66" charset="0"/>
              </a:rPr>
              <a:t>Realia</a:t>
            </a:r>
            <a:r>
              <a:rPr lang="en-US" dirty="0" smtClean="0">
                <a:latin typeface="Comic Sans MS" pitchFamily="66" charset="0"/>
              </a:rPr>
              <a:t> : signs, magazines, advertisements, newspapers, maps, pictures, symbols, graphs &amp; charts</a:t>
            </a:r>
            <a:endParaRPr lang="en-US" dirty="0">
              <a:latin typeface="Comic Sans MS" pitchFamily="66" charset="0"/>
            </a:endParaRPr>
          </a:p>
        </p:txBody>
      </p:sp>
    </p:spTree>
    <p:extLst>
      <p:ext uri="{BB962C8B-B14F-4D97-AF65-F5344CB8AC3E}">
        <p14:creationId xmlns:p14="http://schemas.microsoft.com/office/powerpoint/2010/main" xmlns="" val="126662536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57200" y="304800"/>
            <a:ext cx="8229600" cy="6553200"/>
          </a:xfrm>
        </p:spPr>
        <p:txBody>
          <a:bodyPr/>
          <a:lstStyle/>
          <a:p>
            <a:r>
              <a:rPr lang="en-US" sz="4000" i="1" dirty="0" smtClean="0">
                <a:latin typeface="Comic Sans MS" pitchFamily="66" charset="0"/>
              </a:rPr>
              <a:t>Procedure</a:t>
            </a:r>
            <a:endParaRPr lang="en-US" sz="4000" dirty="0" smtClean="0">
              <a:latin typeface="Comic Sans MS" pitchFamily="66" charset="0"/>
            </a:endParaRPr>
          </a:p>
          <a:p>
            <a:r>
              <a:rPr lang="en-US" dirty="0" smtClean="0">
                <a:latin typeface="Comic Sans MS" pitchFamily="66" charset="0"/>
              </a:rPr>
              <a:t>Presentation of brief dialogue</a:t>
            </a:r>
          </a:p>
          <a:p>
            <a:r>
              <a:rPr lang="en-US" dirty="0" smtClean="0">
                <a:latin typeface="Comic Sans MS" pitchFamily="66" charset="0"/>
              </a:rPr>
              <a:t>Oral practice of the dialogue</a:t>
            </a:r>
          </a:p>
          <a:p>
            <a:r>
              <a:rPr lang="en-US" dirty="0" smtClean="0">
                <a:latin typeface="Comic Sans MS" pitchFamily="66" charset="0"/>
              </a:rPr>
              <a:t>Questions &amp; answers on the dialogue</a:t>
            </a:r>
          </a:p>
          <a:p>
            <a:r>
              <a:rPr lang="en-US" dirty="0" smtClean="0">
                <a:latin typeface="Comic Sans MS" pitchFamily="66" charset="0"/>
              </a:rPr>
              <a:t>Question &amp; answer on related personal experiences</a:t>
            </a:r>
          </a:p>
          <a:p>
            <a:r>
              <a:rPr lang="en-US" dirty="0" smtClean="0">
                <a:latin typeface="Comic Sans MS" pitchFamily="66" charset="0"/>
              </a:rPr>
              <a:t>Study of one communicative structure</a:t>
            </a:r>
          </a:p>
          <a:p>
            <a:r>
              <a:rPr lang="en-US" dirty="0" smtClean="0">
                <a:latin typeface="Comic Sans MS" pitchFamily="66" charset="0"/>
              </a:rPr>
              <a:t>Learner discovery of rules</a:t>
            </a:r>
          </a:p>
          <a:p>
            <a:r>
              <a:rPr lang="en-US" dirty="0" smtClean="0">
                <a:latin typeface="Comic Sans MS" pitchFamily="66" charset="0"/>
              </a:rPr>
              <a:t>Oral production</a:t>
            </a:r>
          </a:p>
          <a:p>
            <a:r>
              <a:rPr lang="en-US" dirty="0" smtClean="0">
                <a:latin typeface="Comic Sans MS" pitchFamily="66" charset="0"/>
              </a:rPr>
              <a:t>Written homework assignment</a:t>
            </a:r>
          </a:p>
          <a:p>
            <a:r>
              <a:rPr lang="en-US" dirty="0" smtClean="0">
                <a:latin typeface="Comic Sans MS" pitchFamily="66" charset="0"/>
              </a:rPr>
              <a:t>Evaluation: oral</a:t>
            </a:r>
          </a:p>
          <a:p>
            <a:endParaRPr lang="en-US" dirty="0">
              <a:latin typeface="Comic Sans MS" pitchFamily="66" charset="0"/>
            </a:endParaRPr>
          </a:p>
        </p:txBody>
      </p:sp>
    </p:spTree>
    <p:extLst>
      <p:ext uri="{BB962C8B-B14F-4D97-AF65-F5344CB8AC3E}">
        <p14:creationId xmlns:p14="http://schemas.microsoft.com/office/powerpoint/2010/main" xmlns="" val="27382529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199"/>
            <a:ext cx="7772400" cy="5638801"/>
          </a:xfrm>
        </p:spPr>
        <p:txBody>
          <a:bodyPr>
            <a:normAutofit/>
          </a:bodyPr>
          <a:lstStyle/>
          <a:p>
            <a:r>
              <a:rPr lang="en-US" dirty="0" smtClean="0">
                <a:latin typeface="Comic Sans MS" pitchFamily="66" charset="0"/>
              </a:rPr>
              <a:t>The Oral Approach</a:t>
            </a:r>
            <a:br>
              <a:rPr lang="en-US" dirty="0" smtClean="0">
                <a:latin typeface="Comic Sans MS" pitchFamily="66" charset="0"/>
              </a:rPr>
            </a:br>
            <a:r>
              <a:rPr lang="en-US" dirty="0">
                <a:latin typeface="Comic Sans MS" pitchFamily="66" charset="0"/>
              </a:rPr>
              <a:t>&amp;</a:t>
            </a:r>
            <a:r>
              <a:rPr lang="en-US" dirty="0" smtClean="0">
                <a:latin typeface="Comic Sans MS" pitchFamily="66" charset="0"/>
              </a:rPr>
              <a:t/>
            </a:r>
            <a:br>
              <a:rPr lang="en-US" dirty="0" smtClean="0">
                <a:latin typeface="Comic Sans MS" pitchFamily="66" charset="0"/>
              </a:rPr>
            </a:br>
            <a:r>
              <a:rPr lang="en-US" dirty="0" smtClean="0">
                <a:latin typeface="Comic Sans MS" pitchFamily="66" charset="0"/>
              </a:rPr>
              <a:t>Situational Language Teaching</a:t>
            </a:r>
            <a:endParaRPr lang="en-US" dirty="0">
              <a:latin typeface="Comic Sans MS" pitchFamily="66" charset="0"/>
            </a:endParaRPr>
          </a:p>
        </p:txBody>
      </p:sp>
    </p:spTree>
    <p:extLst>
      <p:ext uri="{BB962C8B-B14F-4D97-AF65-F5344CB8AC3E}">
        <p14:creationId xmlns:p14="http://schemas.microsoft.com/office/powerpoint/2010/main" xmlns="" val="175462951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533400"/>
            <a:ext cx="8229600" cy="5592763"/>
          </a:xfrm>
        </p:spPr>
        <p:txBody>
          <a:bodyPr/>
          <a:lstStyle/>
          <a:p>
            <a:r>
              <a:rPr lang="en-US" dirty="0" smtClean="0">
                <a:latin typeface="Comic Sans MS" pitchFamily="66" charset="0"/>
              </a:rPr>
              <a:t>Developed by British applied linguists from 1930s to 1960s.</a:t>
            </a:r>
          </a:p>
          <a:p>
            <a:r>
              <a:rPr lang="en-US" dirty="0" smtClean="0">
                <a:latin typeface="Comic Sans MS" pitchFamily="66" charset="0"/>
              </a:rPr>
              <a:t>Harold Palmer, A.S. Hornby &amp; West</a:t>
            </a:r>
          </a:p>
          <a:p>
            <a:endParaRPr lang="en-US" dirty="0" smtClean="0">
              <a:latin typeface="Comic Sans MS" pitchFamily="66" charset="0"/>
            </a:endParaRPr>
          </a:p>
          <a:p>
            <a:pPr lvl="1"/>
            <a:r>
              <a:rPr lang="en-US" dirty="0" smtClean="0">
                <a:latin typeface="Comic Sans MS" pitchFamily="66" charset="0"/>
              </a:rPr>
              <a:t>They attempted to develop a more scientific method for an oral approach to teaching English</a:t>
            </a:r>
          </a:p>
          <a:p>
            <a:pPr lvl="1"/>
            <a:r>
              <a:rPr lang="en-US" u="sng" dirty="0" smtClean="0">
                <a:latin typeface="Comic Sans MS" pitchFamily="66" charset="0"/>
              </a:rPr>
              <a:t>Vocabulary control</a:t>
            </a:r>
            <a:r>
              <a:rPr lang="en-US" dirty="0" smtClean="0">
                <a:latin typeface="Comic Sans MS" pitchFamily="66" charset="0"/>
              </a:rPr>
              <a:t>: a) vocabulary was an important aspect in learning a foreign language b) increased emphasis on reading skills as the goal of foreign language study</a:t>
            </a:r>
            <a:endParaRPr lang="en-US" dirty="0">
              <a:latin typeface="Comic Sans MS" pitchFamily="66" charset="0"/>
            </a:endParaRPr>
          </a:p>
        </p:txBody>
      </p:sp>
    </p:spTree>
    <p:extLst>
      <p:ext uri="{BB962C8B-B14F-4D97-AF65-F5344CB8AC3E}">
        <p14:creationId xmlns:p14="http://schemas.microsoft.com/office/powerpoint/2010/main" xmlns="" val="175969467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a:bodyPr>
          <a:lstStyle/>
          <a:p>
            <a:r>
              <a:rPr lang="en-US" sz="3600" u="sng" dirty="0" smtClean="0">
                <a:latin typeface="Comic Sans MS" pitchFamily="66" charset="0"/>
              </a:rPr>
              <a:t>Grammar control</a:t>
            </a:r>
            <a:r>
              <a:rPr lang="en-US" sz="3600" dirty="0" smtClean="0">
                <a:latin typeface="Comic Sans MS" pitchFamily="66" charset="0"/>
              </a:rPr>
              <a:t>: Palmer viewed grammar as the underlying sentence patterns of the spoken language</a:t>
            </a:r>
          </a:p>
          <a:p>
            <a:endParaRPr lang="en-US" sz="3600" dirty="0" smtClean="0">
              <a:latin typeface="Comic Sans MS" pitchFamily="66" charset="0"/>
            </a:endParaRPr>
          </a:p>
          <a:p>
            <a:r>
              <a:rPr lang="en-US" sz="3600" dirty="0" smtClean="0">
                <a:latin typeface="Comic Sans MS" pitchFamily="66" charset="0"/>
              </a:rPr>
              <a:t>“substitution tables” were evolved by the linguists which could be used to help internalize the rules of English sentence structure</a:t>
            </a:r>
            <a:endParaRPr lang="en-US" sz="3600" dirty="0">
              <a:latin typeface="Comic Sans MS" pitchFamily="66" charset="0"/>
            </a:endParaRPr>
          </a:p>
        </p:txBody>
      </p:sp>
    </p:spTree>
    <p:extLst>
      <p:ext uri="{BB962C8B-B14F-4D97-AF65-F5344CB8AC3E}">
        <p14:creationId xmlns:p14="http://schemas.microsoft.com/office/powerpoint/2010/main" xmlns="" val="87107949"/>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r>
              <a:rPr lang="en-US" dirty="0" smtClean="0">
                <a:latin typeface="Comic Sans MS" pitchFamily="66" charset="0"/>
              </a:rPr>
              <a:t>They developed an approach to methodology that involved systematic principles of</a:t>
            </a:r>
          </a:p>
          <a:p>
            <a:endParaRPr lang="en-US" dirty="0" smtClean="0">
              <a:latin typeface="Comic Sans MS" pitchFamily="66" charset="0"/>
            </a:endParaRPr>
          </a:p>
          <a:p>
            <a:pPr lvl="1"/>
            <a:r>
              <a:rPr lang="en-US" u="sng" dirty="0" smtClean="0">
                <a:latin typeface="Comic Sans MS" pitchFamily="66" charset="0"/>
              </a:rPr>
              <a:t>Selection</a:t>
            </a:r>
            <a:r>
              <a:rPr lang="en-US" dirty="0" smtClean="0">
                <a:latin typeface="Comic Sans MS" pitchFamily="66" charset="0"/>
              </a:rPr>
              <a:t>: The procedures by which lexical &amp; grammatical content was chosen</a:t>
            </a:r>
          </a:p>
          <a:p>
            <a:pPr lvl="1"/>
            <a:r>
              <a:rPr lang="en-US" u="sng" dirty="0" smtClean="0">
                <a:latin typeface="Comic Sans MS" pitchFamily="66" charset="0"/>
              </a:rPr>
              <a:t>Gradation</a:t>
            </a:r>
            <a:r>
              <a:rPr lang="en-US" dirty="0" smtClean="0">
                <a:latin typeface="Comic Sans MS" pitchFamily="66" charset="0"/>
              </a:rPr>
              <a:t>: Principles by which the organization &amp; sequencing of content were determined</a:t>
            </a:r>
          </a:p>
          <a:p>
            <a:pPr lvl="1"/>
            <a:r>
              <a:rPr lang="en-US" u="sng" dirty="0" smtClean="0">
                <a:latin typeface="Comic Sans MS" pitchFamily="66" charset="0"/>
              </a:rPr>
              <a:t>Presentation</a:t>
            </a:r>
            <a:r>
              <a:rPr lang="en-US" dirty="0" smtClean="0">
                <a:latin typeface="Comic Sans MS" pitchFamily="66" charset="0"/>
              </a:rPr>
              <a:t>: Techniques used for presentation &amp; practice of items in a course</a:t>
            </a:r>
            <a:endParaRPr lang="en-US" dirty="0">
              <a:latin typeface="Comic Sans MS" pitchFamily="66" charset="0"/>
            </a:endParaRPr>
          </a:p>
        </p:txBody>
      </p:sp>
    </p:spTree>
    <p:extLst>
      <p:ext uri="{BB962C8B-B14F-4D97-AF65-F5344CB8AC3E}">
        <p14:creationId xmlns:p14="http://schemas.microsoft.com/office/powerpoint/2010/main" xmlns="" val="1278008846"/>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447800"/>
            <a:ext cx="8229600" cy="4678363"/>
          </a:xfrm>
        </p:spPr>
        <p:txBody>
          <a:bodyPr/>
          <a:lstStyle/>
          <a:p>
            <a:r>
              <a:rPr lang="en-US" dirty="0" smtClean="0">
                <a:latin typeface="Comic Sans MS" pitchFamily="66" charset="0"/>
              </a:rPr>
              <a:t>In 1960s Australian George Pittman and his colleagues, especially, Gloria Tate were responsible for developing an influential set of teaching materials based on the Situational Approach</a:t>
            </a:r>
          </a:p>
          <a:p>
            <a:pPr marL="0" indent="0">
              <a:buNone/>
            </a:pPr>
            <a:endParaRPr lang="en-US" dirty="0">
              <a:latin typeface="Comic Sans MS" pitchFamily="66" charset="0"/>
            </a:endParaRPr>
          </a:p>
        </p:txBody>
      </p:sp>
    </p:spTree>
    <p:extLst>
      <p:ext uri="{BB962C8B-B14F-4D97-AF65-F5344CB8AC3E}">
        <p14:creationId xmlns:p14="http://schemas.microsoft.com/office/powerpoint/2010/main" xmlns="" val="343120686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808038"/>
          </a:xfrm>
        </p:spPr>
        <p:txBody>
          <a:bodyPr>
            <a:normAutofit fontScale="90000"/>
          </a:bodyPr>
          <a:lstStyle/>
          <a:p>
            <a:r>
              <a:rPr lang="en-US" dirty="0" smtClean="0">
                <a:latin typeface="Comic Sans MS" pitchFamily="66" charset="0"/>
              </a:rPr>
              <a:t>Approach</a:t>
            </a:r>
            <a:br>
              <a:rPr lang="en-US" dirty="0" smtClean="0">
                <a:latin typeface="Comic Sans MS" pitchFamily="66" charset="0"/>
              </a:rPr>
            </a:br>
            <a:endParaRPr lang="en-US" dirty="0"/>
          </a:p>
        </p:txBody>
      </p:sp>
      <p:sp>
        <p:nvSpPr>
          <p:cNvPr id="3" name="Content Placeholder 2"/>
          <p:cNvSpPr>
            <a:spLocks noGrp="1"/>
          </p:cNvSpPr>
          <p:nvPr>
            <p:ph idx="1"/>
          </p:nvPr>
        </p:nvSpPr>
        <p:spPr>
          <a:xfrm>
            <a:off x="457200" y="1447800"/>
            <a:ext cx="8229600" cy="4678363"/>
          </a:xfrm>
        </p:spPr>
        <p:txBody>
          <a:bodyPr>
            <a:normAutofit/>
          </a:bodyPr>
          <a:lstStyle/>
          <a:p>
            <a:pPr lvl="1"/>
            <a:r>
              <a:rPr lang="en-US" u="sng" dirty="0" smtClean="0">
                <a:latin typeface="Comic Sans MS" pitchFamily="66" charset="0"/>
              </a:rPr>
              <a:t>Theory of Language</a:t>
            </a:r>
            <a:r>
              <a:rPr lang="en-US" dirty="0" smtClean="0">
                <a:latin typeface="Comic Sans MS" pitchFamily="66" charset="0"/>
              </a:rPr>
              <a:t>: A type of British “structuralism”—different from American structuralism—the notion of “situation”; Pittman declared: “Our principal classroom activity in the teaching of English structure will be the oral practice of structures. This oral practice of controlled sentence patterns should be given in situations designed to give the greatest amount of practice in English speech to the pupil.”</a:t>
            </a:r>
            <a:endParaRPr lang="en-US" dirty="0">
              <a:latin typeface="Comic Sans MS" pitchFamily="66" charset="0"/>
            </a:endParaRPr>
          </a:p>
        </p:txBody>
      </p:sp>
    </p:spTree>
    <p:extLst>
      <p:ext uri="{BB962C8B-B14F-4D97-AF65-F5344CB8AC3E}">
        <p14:creationId xmlns:p14="http://schemas.microsoft.com/office/powerpoint/2010/main" xmlns="" val="178028693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r>
              <a:rPr lang="en-US" u="sng" dirty="0" smtClean="0">
                <a:latin typeface="Comic Sans MS" pitchFamily="66" charset="0"/>
              </a:rPr>
              <a:t>Theory of Learning</a:t>
            </a:r>
            <a:r>
              <a:rPr lang="en-US" dirty="0" smtClean="0">
                <a:latin typeface="Comic Sans MS" pitchFamily="66" charset="0"/>
              </a:rPr>
              <a:t>: (Process oriented) It adopts an inductive approach to the teaching of grammar. The meanings of words or structures is not to be given through explanation in either the native language or the target language but is to be induced from the way the form is used in a situation. The learner is then expected to apply the language learned in the classroom to situations outside the classroom.</a:t>
            </a:r>
            <a:endParaRPr lang="en-US" u="sng" dirty="0">
              <a:latin typeface="Comic Sans MS" pitchFamily="66" charset="0"/>
            </a:endParaRPr>
          </a:p>
        </p:txBody>
      </p:sp>
    </p:spTree>
    <p:extLst>
      <p:ext uri="{BB962C8B-B14F-4D97-AF65-F5344CB8AC3E}">
        <p14:creationId xmlns:p14="http://schemas.microsoft.com/office/powerpoint/2010/main" xmlns="" val="1393334190"/>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808038"/>
          </a:xfrm>
        </p:spPr>
        <p:txBody>
          <a:bodyPr>
            <a:normAutofit fontScale="90000"/>
          </a:bodyPr>
          <a:lstStyle/>
          <a:p>
            <a:r>
              <a:rPr lang="en-US" dirty="0" smtClean="0">
                <a:latin typeface="Comic Sans MS" pitchFamily="66" charset="0"/>
              </a:rPr>
              <a:t>Design</a:t>
            </a:r>
            <a:br>
              <a:rPr lang="en-US" dirty="0" smtClean="0">
                <a:latin typeface="Comic Sans MS" pitchFamily="66" charset="0"/>
              </a:rPr>
            </a:br>
            <a:endParaRPr lang="en-US" dirty="0">
              <a:latin typeface="Comic Sans MS" pitchFamily="66" charset="0"/>
            </a:endParaRPr>
          </a:p>
        </p:txBody>
      </p:sp>
      <p:sp>
        <p:nvSpPr>
          <p:cNvPr id="3" name="Content Placeholder 2"/>
          <p:cNvSpPr>
            <a:spLocks noGrp="1"/>
          </p:cNvSpPr>
          <p:nvPr>
            <p:ph idx="1"/>
          </p:nvPr>
        </p:nvSpPr>
        <p:spPr/>
        <p:txBody>
          <a:bodyPr/>
          <a:lstStyle/>
          <a:p>
            <a:r>
              <a:rPr lang="en-US" u="sng" dirty="0" smtClean="0">
                <a:latin typeface="Comic Sans MS" pitchFamily="66" charset="0"/>
              </a:rPr>
              <a:t>Objectives</a:t>
            </a:r>
            <a:r>
              <a:rPr lang="en-US" dirty="0" smtClean="0">
                <a:latin typeface="Comic Sans MS" pitchFamily="66" charset="0"/>
              </a:rPr>
              <a:t>: To teach a practical command of the four basic skills of language taught through structure. Accuracy in both pronunciation and grammar is regarded as crucial, and errors are to be avoided at all costs.</a:t>
            </a:r>
            <a:endParaRPr lang="en-US" u="sng" dirty="0">
              <a:latin typeface="Comic Sans MS" pitchFamily="66" charset="0"/>
            </a:endParaRPr>
          </a:p>
        </p:txBody>
      </p:sp>
    </p:spTree>
    <p:extLst>
      <p:ext uri="{BB962C8B-B14F-4D97-AF65-F5344CB8AC3E}">
        <p14:creationId xmlns:p14="http://schemas.microsoft.com/office/powerpoint/2010/main" xmlns="" val="10154211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81000" y="228600"/>
            <a:ext cx="8229600" cy="6324600"/>
          </a:xfrm>
        </p:spPr>
        <p:txBody>
          <a:bodyPr>
            <a:normAutofit/>
          </a:bodyPr>
          <a:lstStyle/>
          <a:p>
            <a:endParaRPr lang="en-US" dirty="0" smtClean="0">
              <a:latin typeface="Comic Sans MS" pitchFamily="66" charset="0"/>
            </a:endParaRPr>
          </a:p>
          <a:p>
            <a:r>
              <a:rPr lang="en-US" sz="3600" dirty="0" smtClean="0">
                <a:latin typeface="Comic Sans MS" pitchFamily="66" charset="0"/>
              </a:rPr>
              <a:t>Accuracy </a:t>
            </a:r>
            <a:r>
              <a:rPr lang="en-US" sz="3600" dirty="0">
                <a:latin typeface="Comic Sans MS" pitchFamily="66" charset="0"/>
              </a:rPr>
              <a:t>emphasized</a:t>
            </a:r>
          </a:p>
          <a:p>
            <a:endParaRPr lang="en-US" sz="3600" dirty="0" smtClean="0">
              <a:latin typeface="Comic Sans MS" pitchFamily="66" charset="0"/>
            </a:endParaRPr>
          </a:p>
          <a:p>
            <a:r>
              <a:rPr lang="en-US" sz="3600" dirty="0" smtClean="0">
                <a:latin typeface="Comic Sans MS" pitchFamily="66" charset="0"/>
              </a:rPr>
              <a:t>Grammar </a:t>
            </a:r>
            <a:r>
              <a:rPr lang="en-US" sz="3600" dirty="0">
                <a:latin typeface="Comic Sans MS" pitchFamily="66" charset="0"/>
              </a:rPr>
              <a:t>taught </a:t>
            </a:r>
            <a:r>
              <a:rPr lang="en-US" sz="3600" dirty="0" smtClean="0">
                <a:latin typeface="Comic Sans MS" pitchFamily="66" charset="0"/>
              </a:rPr>
              <a:t>deductively (usually the terminology used for studying Latin Grammar)</a:t>
            </a:r>
            <a:endParaRPr lang="en-US" sz="3600" dirty="0">
              <a:latin typeface="Comic Sans MS" pitchFamily="66" charset="0"/>
            </a:endParaRPr>
          </a:p>
          <a:p>
            <a:endParaRPr lang="en-US" sz="3600" dirty="0"/>
          </a:p>
          <a:p>
            <a:r>
              <a:rPr lang="en-US" sz="3600" dirty="0">
                <a:latin typeface="Comic Sans MS" pitchFamily="66" charset="0"/>
              </a:rPr>
              <a:t>Student’s native language medium of instruction</a:t>
            </a:r>
          </a:p>
          <a:p>
            <a:endParaRPr lang="en-US" dirty="0" smtClean="0">
              <a:latin typeface="Comic Sans MS" pitchFamily="66" charset="0"/>
            </a:endParaRPr>
          </a:p>
        </p:txBody>
      </p:sp>
    </p:spTree>
    <p:extLst>
      <p:ext uri="{BB962C8B-B14F-4D97-AF65-F5344CB8AC3E}">
        <p14:creationId xmlns:p14="http://schemas.microsoft.com/office/powerpoint/2010/main" xmlns="" val="2622643632"/>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838200"/>
            <a:ext cx="8229600" cy="5287963"/>
          </a:xfrm>
        </p:spPr>
        <p:txBody>
          <a:bodyPr>
            <a:normAutofit/>
          </a:bodyPr>
          <a:lstStyle/>
          <a:p>
            <a:r>
              <a:rPr lang="en-US" u="sng" dirty="0" smtClean="0">
                <a:latin typeface="Comic Sans MS" pitchFamily="66" charset="0"/>
              </a:rPr>
              <a:t>The Syllabus</a:t>
            </a:r>
            <a:r>
              <a:rPr lang="en-US" dirty="0" smtClean="0">
                <a:latin typeface="Comic Sans MS" pitchFamily="66" charset="0"/>
              </a:rPr>
              <a:t>: Uses a structural syllabus &amp; word list. A structural syllabus is a list of the basic structures &amp; sentence patterns of English, arranged according to their presentation. </a:t>
            </a:r>
            <a:r>
              <a:rPr lang="en-US" dirty="0" err="1" smtClean="0">
                <a:latin typeface="Comic Sans MS" pitchFamily="66" charset="0"/>
              </a:rPr>
              <a:t>Eg</a:t>
            </a:r>
            <a:r>
              <a:rPr lang="en-US" dirty="0" smtClean="0">
                <a:latin typeface="Comic Sans MS" pitchFamily="66" charset="0"/>
              </a:rPr>
              <a:t>. :This is …/That is … book/pencil/ruler/desk.</a:t>
            </a:r>
          </a:p>
          <a:p>
            <a:r>
              <a:rPr lang="en-US" dirty="0" smtClean="0">
                <a:latin typeface="Comic Sans MS" pitchFamily="66" charset="0"/>
              </a:rPr>
              <a:t>Note: “Situation” refers to the manner of presenting &amp; practicing sentence patterns</a:t>
            </a:r>
          </a:p>
        </p:txBody>
      </p:sp>
    </p:spTree>
    <p:extLst>
      <p:ext uri="{BB962C8B-B14F-4D97-AF65-F5344CB8AC3E}">
        <p14:creationId xmlns:p14="http://schemas.microsoft.com/office/powerpoint/2010/main" xmlns="" val="3634313343"/>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lnSpcReduction="10000"/>
          </a:bodyPr>
          <a:lstStyle/>
          <a:p>
            <a:r>
              <a:rPr lang="en-US" u="sng" dirty="0" smtClean="0">
                <a:latin typeface="Comic Sans MS" pitchFamily="66" charset="0"/>
              </a:rPr>
              <a:t>Types of learning &amp; teaching activities</a:t>
            </a:r>
            <a:r>
              <a:rPr lang="en-US" dirty="0" smtClean="0">
                <a:latin typeface="Comic Sans MS" pitchFamily="66" charset="0"/>
              </a:rPr>
              <a:t>: The situation will be controlled carefully to teach the new language material in such  way that there can be no doubt in the learner’s mind of the meaning of what he hears.</a:t>
            </a:r>
          </a:p>
          <a:p>
            <a:pPr marL="398463" indent="0">
              <a:buNone/>
            </a:pPr>
            <a:r>
              <a:rPr lang="en-US" dirty="0" smtClean="0">
                <a:latin typeface="Comic Sans MS" pitchFamily="66" charset="0"/>
              </a:rPr>
              <a:t>The practice techniques employed      generally consist of guided repetition &amp; substitution activities, including chorus repetition, dictation, drills, &amp; controlled oral-based reading &amp; writing tasks including pair practice &amp; group work</a:t>
            </a:r>
            <a:endParaRPr lang="en-US" dirty="0">
              <a:latin typeface="Comic Sans MS" pitchFamily="66" charset="0"/>
            </a:endParaRPr>
          </a:p>
        </p:txBody>
      </p:sp>
    </p:spTree>
    <p:extLst>
      <p:ext uri="{BB962C8B-B14F-4D97-AF65-F5344CB8AC3E}">
        <p14:creationId xmlns:p14="http://schemas.microsoft.com/office/powerpoint/2010/main" xmlns="" val="3351947927"/>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914400"/>
            <a:ext cx="8229600" cy="5211763"/>
          </a:xfrm>
        </p:spPr>
        <p:txBody>
          <a:bodyPr/>
          <a:lstStyle/>
          <a:p>
            <a:r>
              <a:rPr lang="en-US" u="sng" dirty="0" smtClean="0">
                <a:latin typeface="Comic Sans MS" pitchFamily="66" charset="0"/>
              </a:rPr>
              <a:t>Learner Roles</a:t>
            </a:r>
            <a:r>
              <a:rPr lang="en-US" dirty="0" smtClean="0">
                <a:latin typeface="Comic Sans MS" pitchFamily="66" charset="0"/>
              </a:rPr>
              <a:t>: In the initial stages of learning, the learner is required simply to listen &amp; repeat what the teacher says &amp; to respond to questions &amp; commands. [Learner has no control over the content.] Later, more active participation like learners initiating responses &amp; asking each other questions.</a:t>
            </a:r>
            <a:endParaRPr lang="en-US" u="sng" dirty="0">
              <a:latin typeface="Comic Sans MS" pitchFamily="66" charset="0"/>
            </a:endParaRPr>
          </a:p>
        </p:txBody>
      </p:sp>
    </p:spTree>
    <p:extLst>
      <p:ext uri="{BB962C8B-B14F-4D97-AF65-F5344CB8AC3E}">
        <p14:creationId xmlns:p14="http://schemas.microsoft.com/office/powerpoint/2010/main" xmlns="" val="2172019194"/>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060831"/>
          </a:xfrm>
        </p:spPr>
        <p:txBody>
          <a:bodyPr>
            <a:normAutofit/>
          </a:bodyPr>
          <a:lstStyle/>
          <a:p>
            <a:r>
              <a:rPr lang="en-US" u="sng" dirty="0" smtClean="0">
                <a:latin typeface="Comic Sans MS" pitchFamily="66" charset="0"/>
              </a:rPr>
              <a:t>Teacher roles</a:t>
            </a:r>
            <a:r>
              <a:rPr lang="en-US" dirty="0" smtClean="0">
                <a:latin typeface="Comic Sans MS" pitchFamily="66" charset="0"/>
              </a:rPr>
              <a:t>: The teacher’s function is threefold: </a:t>
            </a:r>
            <a:r>
              <a:rPr lang="en-US" dirty="0">
                <a:latin typeface="Comic Sans MS" pitchFamily="66" charset="0"/>
              </a:rPr>
              <a:t>a</a:t>
            </a:r>
            <a:r>
              <a:rPr lang="en-US" dirty="0" smtClean="0">
                <a:latin typeface="Comic Sans MS" pitchFamily="66" charset="0"/>
              </a:rPr>
              <a:t>) in the presentation stage the teacher serves as a model, setting up situations in which the need for the target structure is created &amp; then modeling the new structures to repeat b) the teacher is required to be a skillful manipulator, using questions, commands, &amp; other cues to elicit correct sentences from the learners</a:t>
            </a:r>
          </a:p>
          <a:p>
            <a:pPr marL="352425" indent="0">
              <a:buNone/>
            </a:pPr>
            <a:r>
              <a:rPr lang="en-US" dirty="0" smtClean="0">
                <a:latin typeface="Comic Sans MS" pitchFamily="66" charset="0"/>
              </a:rPr>
              <a:t>   c) during the practice phase the teacher corrects errors</a:t>
            </a:r>
          </a:p>
        </p:txBody>
      </p:sp>
    </p:spTree>
    <p:extLst>
      <p:ext uri="{BB962C8B-B14F-4D97-AF65-F5344CB8AC3E}">
        <p14:creationId xmlns:p14="http://schemas.microsoft.com/office/powerpoint/2010/main" xmlns="" val="4185287500"/>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762000"/>
            <a:ext cx="8229600" cy="5486400"/>
          </a:xfrm>
        </p:spPr>
        <p:txBody>
          <a:bodyPr>
            <a:normAutofit/>
          </a:bodyPr>
          <a:lstStyle/>
          <a:p>
            <a:r>
              <a:rPr lang="en-US" u="sng" dirty="0" smtClean="0">
                <a:latin typeface="Comic Sans MS" pitchFamily="66" charset="0"/>
              </a:rPr>
              <a:t>The role of instructional materials</a:t>
            </a:r>
            <a:r>
              <a:rPr lang="en-US" dirty="0" smtClean="0">
                <a:latin typeface="Comic Sans MS" pitchFamily="66" charset="0"/>
              </a:rPr>
              <a:t>: Situational Language Teaching is dependent upon a textbook (containing tightly organized lessons planned around different grammatical structures) &amp; visual aids (like wall charts, flashcards, pictures, stick figures, etc.).</a:t>
            </a:r>
          </a:p>
          <a:p>
            <a:r>
              <a:rPr lang="en-US" u="sng" dirty="0" smtClean="0">
                <a:latin typeface="Comic Sans MS" pitchFamily="66" charset="0"/>
              </a:rPr>
              <a:t>Note</a:t>
            </a:r>
            <a:r>
              <a:rPr lang="en-US" dirty="0" smtClean="0">
                <a:latin typeface="Comic Sans MS" pitchFamily="66" charset="0"/>
              </a:rPr>
              <a:t>: The teacher is expected to be the master of his textbook.</a:t>
            </a:r>
            <a:endParaRPr lang="en-US" u="sng" dirty="0">
              <a:latin typeface="Comic Sans MS" pitchFamily="66" charset="0"/>
            </a:endParaRPr>
          </a:p>
        </p:txBody>
      </p:sp>
    </p:spTree>
    <p:extLst>
      <p:ext uri="{BB962C8B-B14F-4D97-AF65-F5344CB8AC3E}">
        <p14:creationId xmlns:p14="http://schemas.microsoft.com/office/powerpoint/2010/main" xmlns="" val="321603791"/>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omic Sans MS" pitchFamily="66" charset="0"/>
              </a:rPr>
              <a:t>Procedure</a:t>
            </a:r>
            <a:endParaRPr lang="en-US" dirty="0">
              <a:latin typeface="Comic Sans MS" pitchFamily="66" charset="0"/>
            </a:endParaRPr>
          </a:p>
        </p:txBody>
      </p:sp>
      <p:sp>
        <p:nvSpPr>
          <p:cNvPr id="3" name="Content Placeholder 2"/>
          <p:cNvSpPr>
            <a:spLocks noGrp="1"/>
          </p:cNvSpPr>
          <p:nvPr>
            <p:ph idx="1"/>
          </p:nvPr>
        </p:nvSpPr>
        <p:spPr/>
        <p:txBody>
          <a:bodyPr>
            <a:normAutofit lnSpcReduction="10000"/>
          </a:bodyPr>
          <a:lstStyle/>
          <a:p>
            <a:r>
              <a:rPr lang="en-US" dirty="0" smtClean="0">
                <a:latin typeface="Comic Sans MS" pitchFamily="66" charset="0"/>
              </a:rPr>
              <a:t>Classroom procedures move from controlled to freer practice of structures &amp; from oral use of sentence patterns to their automatic use in speech, reading &amp; writing</a:t>
            </a:r>
          </a:p>
          <a:p>
            <a:r>
              <a:rPr lang="en-US" dirty="0" smtClean="0">
                <a:latin typeface="Comic Sans MS" pitchFamily="66" charset="0"/>
              </a:rPr>
              <a:t>The sequence of activities are:	</a:t>
            </a:r>
          </a:p>
          <a:p>
            <a:pPr lvl="1"/>
            <a:r>
              <a:rPr lang="en-US" dirty="0" smtClean="0">
                <a:latin typeface="Comic Sans MS" pitchFamily="66" charset="0"/>
              </a:rPr>
              <a:t>1) Listening practice</a:t>
            </a:r>
          </a:p>
          <a:p>
            <a:pPr lvl="1"/>
            <a:r>
              <a:rPr lang="en-US" dirty="0" smtClean="0">
                <a:latin typeface="Comic Sans MS" pitchFamily="66" charset="0"/>
              </a:rPr>
              <a:t>2) Choral imitation</a:t>
            </a:r>
          </a:p>
          <a:p>
            <a:pPr lvl="1"/>
            <a:r>
              <a:rPr lang="en-US" dirty="0" smtClean="0">
                <a:latin typeface="Comic Sans MS" pitchFamily="66" charset="0"/>
              </a:rPr>
              <a:t>3) Individual imitation				</a:t>
            </a:r>
          </a:p>
        </p:txBody>
      </p:sp>
    </p:spTree>
    <p:extLst>
      <p:ext uri="{BB962C8B-B14F-4D97-AF65-F5344CB8AC3E}">
        <p14:creationId xmlns:p14="http://schemas.microsoft.com/office/powerpoint/2010/main" xmlns="" val="2840835793"/>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1"/>
            <a:r>
              <a:rPr lang="en-US" dirty="0" smtClean="0">
                <a:latin typeface="Comic Sans MS" pitchFamily="66" charset="0"/>
              </a:rPr>
              <a:t>4) Isolation of sounds, words, word groups</a:t>
            </a:r>
          </a:p>
          <a:p>
            <a:pPr lvl="1"/>
            <a:r>
              <a:rPr lang="en-US" dirty="0" smtClean="0">
                <a:latin typeface="Comic Sans MS" pitchFamily="66" charset="0"/>
              </a:rPr>
              <a:t>5) Building up to a new model</a:t>
            </a:r>
          </a:p>
          <a:p>
            <a:pPr lvl="1"/>
            <a:r>
              <a:rPr lang="en-US" dirty="0" smtClean="0">
                <a:latin typeface="Comic Sans MS" pitchFamily="66" charset="0"/>
              </a:rPr>
              <a:t>6) Elicitation</a:t>
            </a:r>
          </a:p>
          <a:p>
            <a:pPr lvl="1"/>
            <a:r>
              <a:rPr lang="en-US" dirty="0" smtClean="0">
                <a:latin typeface="Comic Sans MS" pitchFamily="66" charset="0"/>
              </a:rPr>
              <a:t>7) Substitution drilling</a:t>
            </a:r>
          </a:p>
          <a:p>
            <a:pPr lvl="1"/>
            <a:r>
              <a:rPr lang="en-US" dirty="0" smtClean="0">
                <a:latin typeface="Comic Sans MS" pitchFamily="66" charset="0"/>
              </a:rPr>
              <a:t>8) Question &amp; Answer drilling</a:t>
            </a:r>
          </a:p>
          <a:p>
            <a:pPr lvl="1"/>
            <a:r>
              <a:rPr lang="en-US" dirty="0" smtClean="0">
                <a:latin typeface="Comic Sans MS" pitchFamily="66" charset="0"/>
              </a:rPr>
              <a:t>9) Correction</a:t>
            </a:r>
          </a:p>
          <a:p>
            <a:pPr lvl="1"/>
            <a:r>
              <a:rPr lang="en-US" dirty="0" smtClean="0">
                <a:latin typeface="Comic Sans MS" pitchFamily="66" charset="0"/>
              </a:rPr>
              <a:t>10) Supplemented by reading &amp; writing</a:t>
            </a:r>
            <a:endParaRPr lang="en-US" dirty="0">
              <a:latin typeface="Comic Sans MS" pitchFamily="66" charset="0"/>
            </a:endParaRPr>
          </a:p>
        </p:txBody>
      </p:sp>
    </p:spTree>
    <p:extLst>
      <p:ext uri="{BB962C8B-B14F-4D97-AF65-F5344CB8AC3E}">
        <p14:creationId xmlns:p14="http://schemas.microsoft.com/office/powerpoint/2010/main" xmlns="" val="1507275325"/>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Audio-lingual Method</a:t>
            </a:r>
            <a:endParaRPr lang="en-US" dirty="0"/>
          </a:p>
        </p:txBody>
      </p:sp>
    </p:spTree>
    <p:extLst>
      <p:ext uri="{BB962C8B-B14F-4D97-AF65-F5344CB8AC3E}">
        <p14:creationId xmlns:p14="http://schemas.microsoft.com/office/powerpoint/2010/main" xmlns="" val="1524123906"/>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In 1929 the Coleman Report recommended a reading-based approach to foreign language teaching for use in American schools &amp; colleges.  This emphasized teaching the comprehension of texts.</a:t>
            </a:r>
          </a:p>
          <a:p>
            <a:r>
              <a:rPr lang="en-US" dirty="0" smtClean="0"/>
              <a:t>Sentence patterns, grammar &amp; vocabulary were introduced without any standardization at  the whim of the textbook writer.</a:t>
            </a:r>
          </a:p>
        </p:txBody>
      </p:sp>
    </p:spTree>
    <p:extLst>
      <p:ext uri="{BB962C8B-B14F-4D97-AF65-F5344CB8AC3E}">
        <p14:creationId xmlns:p14="http://schemas.microsoft.com/office/powerpoint/2010/main" xmlns="" val="418834492"/>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After the Second World War, the government commissioned American universities to develop foreign language programs for military personnel. Thus the Army Specialized Training Program (ASTP) was established in 1943.</a:t>
            </a:r>
            <a:endParaRPr lang="en-US" dirty="0"/>
          </a:p>
        </p:txBody>
      </p:sp>
    </p:spTree>
    <p:extLst>
      <p:ext uri="{BB962C8B-B14F-4D97-AF65-F5344CB8AC3E}">
        <p14:creationId xmlns:p14="http://schemas.microsoft.com/office/powerpoint/2010/main" xmlns="" val="107395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Comic Sans MS" pitchFamily="66" charset="0"/>
              </a:rPr>
              <a:t>The Reform Movement</a:t>
            </a:r>
            <a:br>
              <a:rPr lang="en-US" dirty="0" smtClean="0">
                <a:latin typeface="Comic Sans MS" pitchFamily="66" charset="0"/>
              </a:rPr>
            </a:br>
            <a:r>
              <a:rPr lang="en-US" dirty="0" smtClean="0">
                <a:latin typeface="Comic Sans MS" pitchFamily="66" charset="0"/>
              </a:rPr>
              <a:t>(Based on Applied Linguistics)</a:t>
            </a:r>
            <a:endParaRPr lang="en-US" dirty="0">
              <a:latin typeface="Comic Sans MS" pitchFamily="66" charset="0"/>
            </a:endParaRPr>
          </a:p>
        </p:txBody>
      </p:sp>
      <p:sp>
        <p:nvSpPr>
          <p:cNvPr id="3" name="Content Placeholder 2"/>
          <p:cNvSpPr>
            <a:spLocks noGrp="1"/>
          </p:cNvSpPr>
          <p:nvPr>
            <p:ph idx="1"/>
          </p:nvPr>
        </p:nvSpPr>
        <p:spPr/>
        <p:txBody>
          <a:bodyPr>
            <a:normAutofit/>
          </a:bodyPr>
          <a:lstStyle/>
          <a:p>
            <a:r>
              <a:rPr lang="en-US" dirty="0" smtClean="0">
                <a:latin typeface="Comic Sans MS" pitchFamily="66" charset="0"/>
              </a:rPr>
              <a:t>Beginning of a scientific approach</a:t>
            </a:r>
          </a:p>
          <a:p>
            <a:r>
              <a:rPr lang="en-US" dirty="0" smtClean="0">
                <a:latin typeface="Comic Sans MS" pitchFamily="66" charset="0"/>
              </a:rPr>
              <a:t>In 1880s: Linguists Henry Sweet (England); Wilhelm Vietor (Germany); &amp; Paul Passy (France)</a:t>
            </a:r>
          </a:p>
          <a:p>
            <a:endParaRPr lang="en-US" dirty="0" smtClean="0">
              <a:latin typeface="Comic Sans MS" pitchFamily="66" charset="0"/>
            </a:endParaRPr>
          </a:p>
          <a:p>
            <a:r>
              <a:rPr lang="en-US" dirty="0" smtClean="0">
                <a:latin typeface="Comic Sans MS" pitchFamily="66" charset="0"/>
              </a:rPr>
              <a:t>In 1886 the International Phonetic Association formed &amp; its International Phonetic Alphabet (IPA) designed</a:t>
            </a:r>
          </a:p>
          <a:p>
            <a:pPr marL="0" indent="0">
              <a:buNone/>
            </a:pPr>
            <a:endParaRPr lang="en-US" dirty="0" smtClean="0">
              <a:latin typeface="Comic Sans MS" pitchFamily="66" charset="0"/>
            </a:endParaRPr>
          </a:p>
        </p:txBody>
      </p:sp>
    </p:spTree>
    <p:extLst>
      <p:ext uri="{BB962C8B-B14F-4D97-AF65-F5344CB8AC3E}">
        <p14:creationId xmlns:p14="http://schemas.microsoft.com/office/powerpoint/2010/main" xmlns="" val="4098668189"/>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Leonard Bloomfield at Yale University had developed the “informant method”. A native speaker would be an informant, who served as a source of phrases, vocabulary &amp; sentences for imitation in the presence of a linguist trainer (training was given for linguists &amp; anthropologists). </a:t>
            </a:r>
            <a:endParaRPr lang="en-US" dirty="0"/>
          </a:p>
        </p:txBody>
      </p:sp>
    </p:spTree>
    <p:extLst>
      <p:ext uri="{BB962C8B-B14F-4D97-AF65-F5344CB8AC3E}">
        <p14:creationId xmlns:p14="http://schemas.microsoft.com/office/powerpoint/2010/main" xmlns="" val="3258774301"/>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304800"/>
            <a:ext cx="8229600" cy="5821363"/>
          </a:xfrm>
        </p:spPr>
        <p:txBody>
          <a:bodyPr>
            <a:normAutofit/>
          </a:bodyPr>
          <a:lstStyle/>
          <a:p>
            <a:r>
              <a:rPr lang="en-US" dirty="0" smtClean="0"/>
              <a:t>The students &amp; the linguist were able to take part in guided conversation with the informant thus learning to speak the foreign language &amp; understanding much of its basic grammar. Students studied 10 hrs. a day for 6 days a week: 15 hrs. drill with native speakers; 20 to 30 hrs. of private study spread over two or three 6-week sessions. Was very effective. It was adopted by the army and came to be also known as the “Army Method”.</a:t>
            </a:r>
            <a:endParaRPr lang="en-US" dirty="0"/>
          </a:p>
        </p:txBody>
      </p:sp>
    </p:spTree>
    <p:extLst>
      <p:ext uri="{BB962C8B-B14F-4D97-AF65-F5344CB8AC3E}">
        <p14:creationId xmlns:p14="http://schemas.microsoft.com/office/powerpoint/2010/main" xmlns="" val="2563206824"/>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r>
              <a:rPr lang="en-US" dirty="0" smtClean="0"/>
              <a:t>The methodology of the Army Method derived from the intensity of contact with the target language rather than from any well-developed methodological base. The linguists who developed this method for the army were not really interested in language teaching. The glamour of this method slowly faded away &amp; new innovative methods were adopted.</a:t>
            </a:r>
            <a:endParaRPr lang="en-US" dirty="0"/>
          </a:p>
        </p:txBody>
      </p:sp>
    </p:spTree>
    <p:extLst>
      <p:ext uri="{BB962C8B-B14F-4D97-AF65-F5344CB8AC3E}">
        <p14:creationId xmlns:p14="http://schemas.microsoft.com/office/powerpoint/2010/main" xmlns="" val="2616786678"/>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609600"/>
            <a:ext cx="8229600" cy="5516563"/>
          </a:xfrm>
        </p:spPr>
        <p:txBody>
          <a:bodyPr>
            <a:normAutofit/>
          </a:bodyPr>
          <a:lstStyle/>
          <a:p>
            <a:r>
              <a:rPr lang="en-US" dirty="0" smtClean="0"/>
              <a:t>Charles Fries of the English Language Institute of Michigan University applied the principles of structural linguistics to language teaching. For Fries, grammar or “structure” was the starting point. The structure of the language was identified with its basic sentence patterns &amp; grammatical structures. The language was taught by systematic attention to pronunciation &amp; by intensive oral drilling. Pattern practice was a basic classroom technique.</a:t>
            </a:r>
            <a:endParaRPr lang="en-US" dirty="0"/>
          </a:p>
        </p:txBody>
      </p:sp>
    </p:spTree>
    <p:extLst>
      <p:ext uri="{BB962C8B-B14F-4D97-AF65-F5344CB8AC3E}">
        <p14:creationId xmlns:p14="http://schemas.microsoft.com/office/powerpoint/2010/main" xmlns="" val="340800465"/>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The American linguists used the method of contrastive analysis of their native language &amp; the target foreign language to enhance the learning process. The approach developed by them became variously known  the Oral Approach, the Aural-Oral Approach &amp; the Structural Approach.</a:t>
            </a:r>
            <a:endParaRPr lang="en-US" dirty="0"/>
          </a:p>
        </p:txBody>
      </p:sp>
    </p:spTree>
    <p:extLst>
      <p:ext uri="{BB962C8B-B14F-4D97-AF65-F5344CB8AC3E}">
        <p14:creationId xmlns:p14="http://schemas.microsoft.com/office/powerpoint/2010/main" xmlns="" val="1763605767"/>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r>
              <a:rPr lang="en-US" dirty="0" smtClean="0"/>
              <a:t>In the mid-1950s, the linguistic principles of the Aural-Oral Approach were incorporated with the state-of-the-art psychological learning theory which came to be known as </a:t>
            </a:r>
            <a:r>
              <a:rPr lang="en-US" dirty="0" err="1" smtClean="0"/>
              <a:t>Audiolingualism</a:t>
            </a:r>
            <a:r>
              <a:rPr lang="en-US" dirty="0" smtClean="0"/>
              <a:t>.</a:t>
            </a:r>
          </a:p>
          <a:p>
            <a:r>
              <a:rPr lang="en-US" dirty="0" err="1" smtClean="0"/>
              <a:t>Audiolingual</a:t>
            </a:r>
            <a:r>
              <a:rPr lang="en-US" dirty="0" smtClean="0"/>
              <a:t> Method combined structural linguistic theory, contrastive analysis, aural-oral procedures &amp; behaviorist psychology. (Term </a:t>
            </a:r>
            <a:r>
              <a:rPr lang="en-US" dirty="0" err="1" smtClean="0"/>
              <a:t>Audiolingualism</a:t>
            </a:r>
            <a:r>
              <a:rPr lang="en-US" dirty="0" smtClean="0"/>
              <a:t> coined by Professor Nelson Brooks in 1964.)</a:t>
            </a:r>
            <a:endParaRPr lang="en-US" dirty="0"/>
          </a:p>
        </p:txBody>
      </p:sp>
    </p:spTree>
    <p:extLst>
      <p:ext uri="{BB962C8B-B14F-4D97-AF65-F5344CB8AC3E}">
        <p14:creationId xmlns:p14="http://schemas.microsoft.com/office/powerpoint/2010/main" xmlns="" val="2094719338"/>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smtClean="0"/>
              <a:t>Approach</a:t>
            </a:r>
            <a:endParaRPr lang="en-US" dirty="0"/>
          </a:p>
        </p:txBody>
      </p:sp>
      <p:sp>
        <p:nvSpPr>
          <p:cNvPr id="3" name="Content Placeholder 2"/>
          <p:cNvSpPr>
            <a:spLocks noGrp="1"/>
          </p:cNvSpPr>
          <p:nvPr>
            <p:ph idx="1"/>
          </p:nvPr>
        </p:nvSpPr>
        <p:spPr>
          <a:xfrm>
            <a:off x="457200" y="990600"/>
            <a:ext cx="8229600" cy="5562600"/>
          </a:xfrm>
        </p:spPr>
        <p:txBody>
          <a:bodyPr>
            <a:normAutofit/>
          </a:bodyPr>
          <a:lstStyle/>
          <a:p>
            <a:r>
              <a:rPr lang="en-US" u="sng" dirty="0" smtClean="0"/>
              <a:t>Theory of language</a:t>
            </a:r>
            <a:r>
              <a:rPr lang="en-US" dirty="0" smtClean="0"/>
              <a:t>: Structural linguistics had developed as a reaction to traditional grammar which was linked to logic &amp; philosophy. In Structural Linguistics, Linguistic levels were thought of as systems within systems </a:t>
            </a:r>
            <a:r>
              <a:rPr lang="en-US" dirty="0" err="1" smtClean="0"/>
              <a:t>pyramidally</a:t>
            </a:r>
            <a:r>
              <a:rPr lang="en-US" dirty="0" smtClean="0"/>
              <a:t> structured: phonemic systems (sounds) led to morphemic systems (stems, prefixes, suffixes) leading to higher level syntactic systems (phrases, clauses, &amp; sentence types).</a:t>
            </a:r>
            <a:endParaRPr lang="en-US" u="sng" dirty="0"/>
          </a:p>
        </p:txBody>
      </p:sp>
    </p:spTree>
    <p:extLst>
      <p:ext uri="{BB962C8B-B14F-4D97-AF65-F5344CB8AC3E}">
        <p14:creationId xmlns:p14="http://schemas.microsoft.com/office/powerpoint/2010/main" xmlns="" val="410762869"/>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Another important tenet of Structural Linguistics was that the  primary medium of language is oral: Speech is language.</a:t>
            </a:r>
            <a:endParaRPr lang="en-US" dirty="0"/>
          </a:p>
        </p:txBody>
      </p:sp>
    </p:spTree>
    <p:extLst>
      <p:ext uri="{BB962C8B-B14F-4D97-AF65-F5344CB8AC3E}">
        <p14:creationId xmlns:p14="http://schemas.microsoft.com/office/powerpoint/2010/main" xmlns="" val="2245024392"/>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Theory of learning</a:t>
            </a:r>
            <a:endParaRPr lang="en-US" dirty="0"/>
          </a:p>
        </p:txBody>
      </p:sp>
      <p:sp>
        <p:nvSpPr>
          <p:cNvPr id="3" name="Content Placeholder 2"/>
          <p:cNvSpPr>
            <a:spLocks noGrp="1"/>
          </p:cNvSpPr>
          <p:nvPr>
            <p:ph idx="1"/>
          </p:nvPr>
        </p:nvSpPr>
        <p:spPr/>
        <p:txBody>
          <a:bodyPr/>
          <a:lstStyle/>
          <a:p>
            <a:r>
              <a:rPr lang="en-US" dirty="0" smtClean="0"/>
              <a:t>Behaviorism, like structural linguistics, is an empirically based approach to the study of human behavior. Three crucial elements in learning: stimulus, response &amp; reinforcement. (Harvard behaviorist B. F. Skinner.)</a:t>
            </a:r>
            <a:endParaRPr lang="en-US" dirty="0"/>
          </a:p>
        </p:txBody>
      </p:sp>
    </p:spTree>
    <p:extLst>
      <p:ext uri="{BB962C8B-B14F-4D97-AF65-F5344CB8AC3E}">
        <p14:creationId xmlns:p14="http://schemas.microsoft.com/office/powerpoint/2010/main" xmlns="" val="2974991427"/>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a:t>
            </a:r>
            <a:endParaRPr lang="en-US" dirty="0"/>
          </a:p>
        </p:txBody>
      </p:sp>
      <p:sp>
        <p:nvSpPr>
          <p:cNvPr id="3" name="Content Placeholder 2"/>
          <p:cNvSpPr>
            <a:spLocks noGrp="1"/>
          </p:cNvSpPr>
          <p:nvPr>
            <p:ph idx="1"/>
          </p:nvPr>
        </p:nvSpPr>
        <p:spPr/>
        <p:txBody>
          <a:bodyPr>
            <a:normAutofit lnSpcReduction="10000"/>
          </a:bodyPr>
          <a:lstStyle/>
          <a:p>
            <a:r>
              <a:rPr lang="en-US" dirty="0" smtClean="0"/>
              <a:t>Includes short-range &amp; long-range objectives (Brooks)</a:t>
            </a:r>
          </a:p>
          <a:p>
            <a:r>
              <a:rPr lang="en-US" dirty="0" smtClean="0"/>
              <a:t>Short-range: First, control of structures of sound, form &amp; order in the new language; second, acquaintance with vocabulary items that bring content into these structures; &amp; third, meaning, in terms of the significance these verbal symbols have for those who speak the language natively.</a:t>
            </a:r>
            <a:endParaRPr lang="en-US" dirty="0"/>
          </a:p>
        </p:txBody>
      </p:sp>
    </p:spTree>
    <p:extLst>
      <p:ext uri="{BB962C8B-B14F-4D97-AF65-F5344CB8AC3E}">
        <p14:creationId xmlns:p14="http://schemas.microsoft.com/office/powerpoint/2010/main" xmlns="" val="28036631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533400" y="228600"/>
            <a:ext cx="8229600" cy="5821363"/>
          </a:xfrm>
        </p:spPr>
        <p:txBody>
          <a:bodyPr/>
          <a:lstStyle/>
          <a:p>
            <a:r>
              <a:rPr lang="en-US" dirty="0" smtClean="0">
                <a:latin typeface="Comic Sans MS" pitchFamily="66" charset="0"/>
              </a:rPr>
              <a:t>It advocated:</a:t>
            </a:r>
          </a:p>
          <a:p>
            <a:endParaRPr lang="en-US" dirty="0" smtClean="0">
              <a:latin typeface="Comic Sans MS" pitchFamily="66" charset="0"/>
            </a:endParaRPr>
          </a:p>
          <a:p>
            <a:pPr lvl="1"/>
            <a:r>
              <a:rPr lang="en-US" sz="3200" dirty="0" smtClean="0">
                <a:latin typeface="Comic Sans MS" pitchFamily="66" charset="0"/>
              </a:rPr>
              <a:t>The study of spoken language</a:t>
            </a:r>
          </a:p>
          <a:p>
            <a:pPr lvl="1"/>
            <a:r>
              <a:rPr lang="en-US" sz="3200" dirty="0" smtClean="0">
                <a:latin typeface="Comic Sans MS" pitchFamily="66" charset="0"/>
              </a:rPr>
              <a:t>Phonetic training</a:t>
            </a:r>
          </a:p>
          <a:p>
            <a:pPr lvl="1"/>
            <a:r>
              <a:rPr lang="en-US" sz="3200" dirty="0" smtClean="0">
                <a:latin typeface="Comic Sans MS" pitchFamily="66" charset="0"/>
              </a:rPr>
              <a:t>Use of conversation texts</a:t>
            </a:r>
          </a:p>
          <a:p>
            <a:pPr lvl="1"/>
            <a:r>
              <a:rPr lang="en-US" sz="3200" dirty="0" smtClean="0">
                <a:latin typeface="Comic Sans MS" pitchFamily="66" charset="0"/>
              </a:rPr>
              <a:t>Inductive approach for teaching grammar</a:t>
            </a:r>
          </a:p>
          <a:p>
            <a:pPr lvl="1"/>
            <a:r>
              <a:rPr lang="en-US" sz="3200" dirty="0" smtClean="0">
                <a:latin typeface="Comic Sans MS" pitchFamily="66" charset="0"/>
              </a:rPr>
              <a:t>Focus only on target language (mother tongue avoided)</a:t>
            </a:r>
            <a:endParaRPr lang="en-US" sz="3200" dirty="0">
              <a:latin typeface="Comic Sans MS" pitchFamily="66" charset="0"/>
            </a:endParaRPr>
          </a:p>
        </p:txBody>
      </p:sp>
    </p:spTree>
    <p:extLst>
      <p:ext uri="{BB962C8B-B14F-4D97-AF65-F5344CB8AC3E}">
        <p14:creationId xmlns:p14="http://schemas.microsoft.com/office/powerpoint/2010/main" xmlns="" val="4042729845"/>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Long-range objectives: Must be language as the native speaker uses it. There  must be some knowledge of a second language as it is possessed by a true </a:t>
            </a:r>
            <a:r>
              <a:rPr lang="en-US" dirty="0" err="1" smtClean="0"/>
              <a:t>bilingualist</a:t>
            </a:r>
            <a:r>
              <a:rPr lang="en-US" dirty="0" smtClean="0"/>
              <a:t>.</a:t>
            </a:r>
            <a:endParaRPr lang="en-US" dirty="0"/>
          </a:p>
        </p:txBody>
      </p:sp>
    </p:spTree>
    <p:extLst>
      <p:ext uri="{BB962C8B-B14F-4D97-AF65-F5344CB8AC3E}">
        <p14:creationId xmlns:p14="http://schemas.microsoft.com/office/powerpoint/2010/main" xmlns="" val="3033588155"/>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Syllabus</a:t>
            </a:r>
            <a:endParaRPr lang="en-US" dirty="0"/>
          </a:p>
        </p:txBody>
      </p:sp>
      <p:sp>
        <p:nvSpPr>
          <p:cNvPr id="3" name="Content Placeholder 2"/>
          <p:cNvSpPr>
            <a:spLocks noGrp="1"/>
          </p:cNvSpPr>
          <p:nvPr>
            <p:ph idx="1"/>
          </p:nvPr>
        </p:nvSpPr>
        <p:spPr/>
        <p:txBody>
          <a:bodyPr/>
          <a:lstStyle/>
          <a:p>
            <a:r>
              <a:rPr lang="en-US" dirty="0" smtClean="0"/>
              <a:t>The starting point is a linguistic syllabus, which contains the key items of phonology, morphology, and syntax of the language arranged according to their order of presentation. These may have been derived from a contrastive analysis of the native &amp; target languages in order to remove the major difficulties encountered by the learner.</a:t>
            </a:r>
            <a:endParaRPr lang="en-US" dirty="0"/>
          </a:p>
        </p:txBody>
      </p:sp>
    </p:spTree>
    <p:extLst>
      <p:ext uri="{BB962C8B-B14F-4D97-AF65-F5344CB8AC3E}">
        <p14:creationId xmlns:p14="http://schemas.microsoft.com/office/powerpoint/2010/main" xmlns="" val="2954567216"/>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096000"/>
          </a:xfrm>
        </p:spPr>
        <p:txBody>
          <a:bodyPr>
            <a:normAutofit/>
          </a:bodyPr>
          <a:lstStyle/>
          <a:p>
            <a:r>
              <a:rPr lang="en-US" dirty="0" smtClean="0"/>
              <a:t>When reading &amp; writing are introduced, students are taught to read &amp; write what they have already learned to say orally. An attempt is made to minimize the possibilities for making mistakes in both speaking &amp; writing by using a tightly structured approach to the presentation of new language items. At more advanced levels, more complex  reading &amp; writing tasks are introduced.</a:t>
            </a:r>
            <a:endParaRPr lang="en-US" dirty="0"/>
          </a:p>
        </p:txBody>
      </p:sp>
    </p:spTree>
    <p:extLst>
      <p:ext uri="{BB962C8B-B14F-4D97-AF65-F5344CB8AC3E}">
        <p14:creationId xmlns:p14="http://schemas.microsoft.com/office/powerpoint/2010/main" xmlns="" val="2635456572"/>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The role of instructional materials</a:t>
            </a:r>
            <a:endParaRPr lang="en-US" dirty="0"/>
          </a:p>
        </p:txBody>
      </p:sp>
      <p:sp>
        <p:nvSpPr>
          <p:cNvPr id="3" name="Content Placeholder 2"/>
          <p:cNvSpPr>
            <a:spLocks noGrp="1"/>
          </p:cNvSpPr>
          <p:nvPr>
            <p:ph idx="1"/>
          </p:nvPr>
        </p:nvSpPr>
        <p:spPr/>
        <p:txBody>
          <a:bodyPr/>
          <a:lstStyle/>
          <a:p>
            <a:r>
              <a:rPr lang="en-US" dirty="0" smtClean="0"/>
              <a:t>Course begins with listening, repeating &amp; responding.</a:t>
            </a:r>
          </a:p>
          <a:p>
            <a:r>
              <a:rPr lang="en-US" dirty="0" smtClean="0"/>
              <a:t>The teacher’s book would contain structured lessons mainly dialogues for practice.</a:t>
            </a:r>
          </a:p>
          <a:p>
            <a:r>
              <a:rPr lang="en-US" dirty="0" smtClean="0"/>
              <a:t>Books are provided for drills &amp; exercises</a:t>
            </a:r>
            <a:endParaRPr lang="en-US" dirty="0"/>
          </a:p>
        </p:txBody>
      </p:sp>
    </p:spTree>
    <p:extLst>
      <p:ext uri="{BB962C8B-B14F-4D97-AF65-F5344CB8AC3E}">
        <p14:creationId xmlns:p14="http://schemas.microsoft.com/office/powerpoint/2010/main" xmlns="" val="2466810646"/>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lstStyle/>
          <a:p>
            <a:r>
              <a:rPr lang="en-US" dirty="0" smtClean="0"/>
              <a:t>Chomsky’s theory of transformational grammar proposed that the fundamental properties of language derive from innate aspects of the mind &amp; how humans process experience through language. Chomsky argued that such a learning theory could not serve as a model of how humans learn a language since much of human language use is not </a:t>
            </a:r>
            <a:endParaRPr lang="en-US" dirty="0"/>
          </a:p>
        </p:txBody>
      </p:sp>
    </p:spTree>
    <p:extLst>
      <p:ext uri="{BB962C8B-B14F-4D97-AF65-F5344CB8AC3E}">
        <p14:creationId xmlns:p14="http://schemas.microsoft.com/office/powerpoint/2010/main" xmlns="" val="798697579"/>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i</a:t>
            </a:r>
            <a:r>
              <a:rPr lang="en-US" dirty="0" smtClean="0"/>
              <a:t>mitated behavior but is created anew from underlying knowledge of abstract rules. Sentences are not learned by imitation &amp; repetition but “generated” from learner’s underlying “competence”. This theoretical shift has reduced the importance of this approach though it is still relevant in </a:t>
            </a:r>
            <a:r>
              <a:rPr lang="en-US" smtClean="0"/>
              <a:t>language learning.</a:t>
            </a:r>
            <a:endParaRPr lang="en-US" dirty="0"/>
          </a:p>
        </p:txBody>
      </p:sp>
    </p:spTree>
    <p:extLst>
      <p:ext uri="{BB962C8B-B14F-4D97-AF65-F5344CB8AC3E}">
        <p14:creationId xmlns:p14="http://schemas.microsoft.com/office/powerpoint/2010/main" xmlns="" val="1066171629"/>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latin typeface="Comic Sans MS" pitchFamily="66" charset="0"/>
              </a:rPr>
              <a:t>Task-Based Language Teaching</a:t>
            </a:r>
            <a:br>
              <a:rPr lang="en-US" dirty="0" smtClean="0">
                <a:latin typeface="Comic Sans MS" pitchFamily="66" charset="0"/>
              </a:rPr>
            </a:br>
            <a:r>
              <a:rPr lang="en-US" dirty="0" smtClean="0">
                <a:latin typeface="Comic Sans MS" pitchFamily="66" charset="0"/>
              </a:rPr>
              <a:t>(TBLT)</a:t>
            </a:r>
            <a:endParaRPr lang="en-US" dirty="0">
              <a:latin typeface="Comic Sans MS" pitchFamily="66" charset="0"/>
            </a:endParaRPr>
          </a:p>
        </p:txBody>
      </p:sp>
      <p:sp>
        <p:nvSpPr>
          <p:cNvPr id="5" name="Content Placeholder 4"/>
          <p:cNvSpPr>
            <a:spLocks noGrp="1"/>
          </p:cNvSpPr>
          <p:nvPr>
            <p:ph idx="1"/>
          </p:nvPr>
        </p:nvSpPr>
        <p:spPr/>
        <p:txBody>
          <a:bodyPr>
            <a:normAutofit lnSpcReduction="10000"/>
          </a:bodyPr>
          <a:lstStyle/>
          <a:p>
            <a:pPr marL="0" indent="0" algn="ctr">
              <a:buNone/>
            </a:pPr>
            <a:r>
              <a:rPr lang="en-US" u="sng" dirty="0" smtClean="0">
                <a:latin typeface="Comic Sans MS" pitchFamily="66" charset="0"/>
              </a:rPr>
              <a:t>Assumptions</a:t>
            </a:r>
          </a:p>
          <a:p>
            <a:r>
              <a:rPr lang="en-US" dirty="0" smtClean="0">
                <a:latin typeface="Comic Sans MS" pitchFamily="66" charset="0"/>
              </a:rPr>
              <a:t>Activities that involve real  communication are essential for language learning</a:t>
            </a:r>
          </a:p>
          <a:p>
            <a:r>
              <a:rPr lang="en-US" dirty="0" smtClean="0">
                <a:latin typeface="Comic Sans MS" pitchFamily="66" charset="0"/>
              </a:rPr>
              <a:t>Activities in which language is used for carrying out meaningful tasks promote learning</a:t>
            </a:r>
          </a:p>
          <a:p>
            <a:r>
              <a:rPr lang="en-US" dirty="0" smtClean="0">
                <a:latin typeface="Comic Sans MS" pitchFamily="66" charset="0"/>
              </a:rPr>
              <a:t>Language that is meaningful to the learner supports the learning process</a:t>
            </a:r>
            <a:endParaRPr lang="en-US" dirty="0">
              <a:latin typeface="Comic Sans MS" pitchFamily="66" charset="0"/>
            </a:endParaRPr>
          </a:p>
        </p:txBody>
      </p:sp>
    </p:spTree>
    <p:extLst>
      <p:ext uri="{BB962C8B-B14F-4D97-AF65-F5344CB8AC3E}">
        <p14:creationId xmlns:p14="http://schemas.microsoft.com/office/powerpoint/2010/main" xmlns="" val="2908544277"/>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533400" y="457200"/>
            <a:ext cx="8229600" cy="6400800"/>
          </a:xfrm>
        </p:spPr>
        <p:txBody>
          <a:bodyPr>
            <a:normAutofit/>
          </a:bodyPr>
          <a:lstStyle/>
          <a:p>
            <a:pPr marL="0" indent="0" algn="ctr">
              <a:buNone/>
            </a:pPr>
            <a:r>
              <a:rPr lang="en-US" u="sng" dirty="0" smtClean="0">
                <a:latin typeface="Comic Sans MS" pitchFamily="66" charset="0"/>
              </a:rPr>
              <a:t>Approach</a:t>
            </a:r>
          </a:p>
          <a:p>
            <a:pPr algn="ctr"/>
            <a:r>
              <a:rPr lang="en-US" dirty="0" smtClean="0">
                <a:latin typeface="Comic Sans MS" pitchFamily="66" charset="0"/>
              </a:rPr>
              <a:t>Theory of language</a:t>
            </a:r>
          </a:p>
          <a:p>
            <a:pPr algn="ctr"/>
            <a:endParaRPr lang="en-US" dirty="0" smtClean="0">
              <a:latin typeface="Comic Sans MS" pitchFamily="66" charset="0"/>
            </a:endParaRPr>
          </a:p>
          <a:p>
            <a:r>
              <a:rPr lang="en-US" dirty="0" smtClean="0">
                <a:latin typeface="Comic Sans MS" pitchFamily="66" charset="0"/>
              </a:rPr>
              <a:t>Language is primarily a means of making meaning</a:t>
            </a:r>
          </a:p>
          <a:p>
            <a:r>
              <a:rPr lang="en-US" dirty="0" smtClean="0">
                <a:latin typeface="Comic Sans MS" pitchFamily="66" charset="0"/>
              </a:rPr>
              <a:t>Multiple models of language inform TBI</a:t>
            </a:r>
          </a:p>
          <a:p>
            <a:r>
              <a:rPr lang="en-US" dirty="0" smtClean="0">
                <a:latin typeface="Comic Sans MS" pitchFamily="66" charset="0"/>
              </a:rPr>
              <a:t>Lexical units are central in language use and language learning</a:t>
            </a:r>
          </a:p>
          <a:p>
            <a:r>
              <a:rPr lang="en-US" dirty="0" smtClean="0">
                <a:latin typeface="Comic Sans MS" pitchFamily="66" charset="0"/>
              </a:rPr>
              <a:t>“Conversation” is the central focus of language &amp; the keystone of language acquisition</a:t>
            </a:r>
          </a:p>
        </p:txBody>
      </p:sp>
    </p:spTree>
    <p:extLst>
      <p:ext uri="{BB962C8B-B14F-4D97-AF65-F5344CB8AC3E}">
        <p14:creationId xmlns:p14="http://schemas.microsoft.com/office/powerpoint/2010/main" xmlns="" val="2920310750"/>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04800" y="228600"/>
            <a:ext cx="8229600" cy="6629400"/>
          </a:xfrm>
        </p:spPr>
        <p:txBody>
          <a:bodyPr>
            <a:normAutofit/>
          </a:bodyPr>
          <a:lstStyle/>
          <a:p>
            <a:pPr algn="ctr"/>
            <a:r>
              <a:rPr lang="en-US" dirty="0" smtClean="0">
                <a:latin typeface="Comic Sans MS" pitchFamily="66" charset="0"/>
              </a:rPr>
              <a:t>Theory of learning</a:t>
            </a:r>
          </a:p>
          <a:p>
            <a:pPr algn="ctr"/>
            <a:endParaRPr lang="en-US" dirty="0" smtClean="0">
              <a:latin typeface="Comic Sans MS" pitchFamily="66" charset="0"/>
            </a:endParaRPr>
          </a:p>
          <a:p>
            <a:r>
              <a:rPr lang="en-US" dirty="0" smtClean="0">
                <a:latin typeface="Comic Sans MS" pitchFamily="66" charset="0"/>
              </a:rPr>
              <a:t>Tasks provide both the input and output processing necessary for language acquisition</a:t>
            </a:r>
          </a:p>
          <a:p>
            <a:r>
              <a:rPr lang="en-US" dirty="0" smtClean="0">
                <a:latin typeface="Comic Sans MS" pitchFamily="66" charset="0"/>
              </a:rPr>
              <a:t>Task activity &amp; achievement are motivational</a:t>
            </a:r>
          </a:p>
          <a:p>
            <a:r>
              <a:rPr lang="en-US" dirty="0" smtClean="0">
                <a:latin typeface="Comic Sans MS" pitchFamily="66" charset="0"/>
              </a:rPr>
              <a:t>Learning difficulty can be negotiated and fine-tuned for particular pedagogical purposes</a:t>
            </a:r>
          </a:p>
        </p:txBody>
      </p:sp>
    </p:spTree>
    <p:extLst>
      <p:ext uri="{BB962C8B-B14F-4D97-AF65-F5344CB8AC3E}">
        <p14:creationId xmlns:p14="http://schemas.microsoft.com/office/powerpoint/2010/main" xmlns="" val="847599812"/>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57200" y="533400"/>
            <a:ext cx="8229600" cy="6096000"/>
          </a:xfrm>
        </p:spPr>
        <p:txBody>
          <a:bodyPr/>
          <a:lstStyle/>
          <a:p>
            <a:pPr marL="0" indent="0" algn="ctr">
              <a:buNone/>
            </a:pPr>
            <a:r>
              <a:rPr lang="en-US" u="sng" dirty="0" smtClean="0">
                <a:latin typeface="Comic Sans MS" pitchFamily="66" charset="0"/>
              </a:rPr>
              <a:t>Design</a:t>
            </a:r>
          </a:p>
          <a:p>
            <a:pPr marL="0" indent="0" algn="ctr">
              <a:buNone/>
            </a:pPr>
            <a:endParaRPr lang="en-US" u="sng" dirty="0" smtClean="0">
              <a:latin typeface="Comic Sans MS" pitchFamily="66" charset="0"/>
            </a:endParaRPr>
          </a:p>
          <a:p>
            <a:pPr algn="ctr"/>
            <a:r>
              <a:rPr lang="en-US" dirty="0" smtClean="0">
                <a:latin typeface="Comic Sans MS" pitchFamily="66" charset="0"/>
              </a:rPr>
              <a:t>Objective</a:t>
            </a:r>
          </a:p>
          <a:p>
            <a:pPr algn="ctr"/>
            <a:endParaRPr lang="en-US" dirty="0" smtClean="0">
              <a:latin typeface="Comic Sans MS" pitchFamily="66" charset="0"/>
            </a:endParaRPr>
          </a:p>
          <a:p>
            <a:r>
              <a:rPr lang="en-US" dirty="0" smtClean="0">
                <a:latin typeface="Comic Sans MS" pitchFamily="66" charset="0"/>
              </a:rPr>
              <a:t>To give the learner the ability to communicate accurately &amp; effectively in the most common English-language activities they may be involved in</a:t>
            </a:r>
            <a:endParaRPr lang="en-US" dirty="0">
              <a:latin typeface="Comic Sans MS" pitchFamily="66" charset="0"/>
            </a:endParaRPr>
          </a:p>
        </p:txBody>
      </p:sp>
    </p:spTree>
    <p:extLst>
      <p:ext uri="{BB962C8B-B14F-4D97-AF65-F5344CB8AC3E}">
        <p14:creationId xmlns:p14="http://schemas.microsoft.com/office/powerpoint/2010/main" xmlns="" val="9933252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omic Sans MS" pitchFamily="66" charset="0"/>
              </a:rPr>
              <a:t>Direct Method</a:t>
            </a:r>
            <a:endParaRPr lang="en-US" dirty="0">
              <a:latin typeface="Comic Sans MS" pitchFamily="66" charset="0"/>
            </a:endParaRPr>
          </a:p>
        </p:txBody>
      </p:sp>
      <p:sp>
        <p:nvSpPr>
          <p:cNvPr id="3" name="Content Placeholder 2"/>
          <p:cNvSpPr>
            <a:spLocks noGrp="1"/>
          </p:cNvSpPr>
          <p:nvPr>
            <p:ph idx="1"/>
          </p:nvPr>
        </p:nvSpPr>
        <p:spPr>
          <a:xfrm>
            <a:off x="457200" y="1447800"/>
            <a:ext cx="8229600" cy="5029200"/>
          </a:xfrm>
        </p:spPr>
        <p:txBody>
          <a:bodyPr>
            <a:normAutofit fontScale="92500" lnSpcReduction="10000"/>
          </a:bodyPr>
          <a:lstStyle/>
          <a:p>
            <a:r>
              <a:rPr lang="en-US" dirty="0" smtClean="0">
                <a:latin typeface="Comic Sans MS" pitchFamily="66" charset="0"/>
              </a:rPr>
              <a:t>Parallel to the Reform Movement</a:t>
            </a:r>
          </a:p>
          <a:p>
            <a:pPr marL="0" indent="0">
              <a:buNone/>
            </a:pPr>
            <a:endParaRPr lang="en-US" dirty="0" smtClean="0">
              <a:latin typeface="Comic Sans MS" pitchFamily="66" charset="0"/>
            </a:endParaRPr>
          </a:p>
          <a:p>
            <a:r>
              <a:rPr lang="en-US" dirty="0" smtClean="0">
                <a:latin typeface="Comic Sans MS" pitchFamily="66" charset="0"/>
              </a:rPr>
              <a:t>A “natural method” based on naturalistic principles in language learning</a:t>
            </a:r>
          </a:p>
          <a:p>
            <a:pPr marL="0" indent="0">
              <a:buNone/>
            </a:pPr>
            <a:endParaRPr lang="en-US" dirty="0" smtClean="0">
              <a:latin typeface="Comic Sans MS" pitchFamily="66" charset="0"/>
            </a:endParaRPr>
          </a:p>
          <a:p>
            <a:r>
              <a:rPr lang="en-US" dirty="0" smtClean="0">
                <a:latin typeface="Comic Sans MS" pitchFamily="66" charset="0"/>
              </a:rPr>
              <a:t>In 1860 L. Sauver’s Boston language school: Natural Method</a:t>
            </a:r>
          </a:p>
          <a:p>
            <a:endParaRPr lang="en-US" dirty="0" smtClean="0">
              <a:latin typeface="Comic Sans MS" pitchFamily="66" charset="0"/>
            </a:endParaRPr>
          </a:p>
          <a:p>
            <a:r>
              <a:rPr lang="en-US" dirty="0" smtClean="0">
                <a:latin typeface="Comic Sans MS" pitchFamily="66" charset="0"/>
              </a:rPr>
              <a:t>Maxmilian Berlitz’s “Berlitz Method”: Natural Method</a:t>
            </a:r>
            <a:endParaRPr lang="en-US" dirty="0">
              <a:latin typeface="Comic Sans MS" pitchFamily="66" charset="0"/>
            </a:endParaRPr>
          </a:p>
        </p:txBody>
      </p:sp>
    </p:spTree>
    <p:extLst>
      <p:ext uri="{BB962C8B-B14F-4D97-AF65-F5344CB8AC3E}">
        <p14:creationId xmlns:p14="http://schemas.microsoft.com/office/powerpoint/2010/main" xmlns="" val="2878925509"/>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609600" y="1"/>
            <a:ext cx="8229600" cy="6858000"/>
          </a:xfrm>
        </p:spPr>
        <p:txBody>
          <a:bodyPr>
            <a:normAutofit/>
          </a:bodyPr>
          <a:lstStyle/>
          <a:p>
            <a:pPr algn="ctr"/>
            <a:endParaRPr lang="en-US" dirty="0" smtClean="0">
              <a:effectLst>
                <a:outerShdw blurRad="38100" dist="38100" dir="2700000" algn="tl">
                  <a:srgbClr val="000000">
                    <a:alpha val="43137"/>
                  </a:srgbClr>
                </a:outerShdw>
              </a:effectLst>
              <a:latin typeface="Comic Sans MS" pitchFamily="66" charset="0"/>
            </a:endParaRPr>
          </a:p>
          <a:p>
            <a:pPr marL="0" indent="0" algn="ctr">
              <a:buNone/>
            </a:pPr>
            <a:r>
              <a:rPr lang="en-US" u="sng" dirty="0" smtClean="0">
                <a:effectLst>
                  <a:outerShdw blurRad="38100" dist="38100" dir="2700000" algn="tl">
                    <a:srgbClr val="000000">
                      <a:alpha val="43137"/>
                    </a:srgbClr>
                  </a:outerShdw>
                </a:effectLst>
                <a:latin typeface="Comic Sans MS" pitchFamily="66" charset="0"/>
              </a:rPr>
              <a:t>Syllabus</a:t>
            </a:r>
          </a:p>
          <a:p>
            <a:pPr marL="0" indent="0" algn="ctr">
              <a:buNone/>
            </a:pPr>
            <a:endParaRPr lang="en-US" u="sng" dirty="0" smtClean="0">
              <a:effectLst>
                <a:outerShdw blurRad="38100" dist="38100" dir="2700000" algn="tl">
                  <a:srgbClr val="000000">
                    <a:alpha val="43137"/>
                  </a:srgbClr>
                </a:outerShdw>
              </a:effectLst>
              <a:latin typeface="Comic Sans MS" pitchFamily="66" charset="0"/>
            </a:endParaRPr>
          </a:p>
          <a:p>
            <a:r>
              <a:rPr lang="en-US" dirty="0" smtClean="0">
                <a:effectLst>
                  <a:outerShdw blurRad="38100" dist="38100" dir="2700000" algn="tl">
                    <a:srgbClr val="000000">
                      <a:alpha val="43137"/>
                    </a:srgbClr>
                  </a:outerShdw>
                </a:effectLst>
                <a:latin typeface="Comic Sans MS" pitchFamily="66" charset="0"/>
              </a:rPr>
              <a:t>Course content includes:</a:t>
            </a:r>
          </a:p>
          <a:p>
            <a:pPr lvl="1"/>
            <a:r>
              <a:rPr lang="en-US" dirty="0" smtClean="0">
                <a:effectLst>
                  <a:outerShdw blurRad="38100" dist="38100" dir="2700000" algn="tl">
                    <a:srgbClr val="000000">
                      <a:alpha val="43137"/>
                    </a:srgbClr>
                  </a:outerShdw>
                </a:effectLst>
                <a:latin typeface="Comic Sans MS" pitchFamily="66" charset="0"/>
              </a:rPr>
              <a:t>Language structures</a:t>
            </a:r>
          </a:p>
          <a:p>
            <a:pPr lvl="1"/>
            <a:r>
              <a:rPr lang="en-US" dirty="0" smtClean="0">
                <a:effectLst>
                  <a:outerShdw blurRad="38100" dist="38100" dir="2700000" algn="tl">
                    <a:srgbClr val="000000">
                      <a:alpha val="43137"/>
                    </a:srgbClr>
                  </a:outerShdw>
                </a:effectLst>
                <a:latin typeface="Comic Sans MS" pitchFamily="66" charset="0"/>
              </a:rPr>
              <a:t>Functions</a:t>
            </a:r>
          </a:p>
          <a:p>
            <a:pPr lvl="1"/>
            <a:r>
              <a:rPr lang="en-US" dirty="0" smtClean="0">
                <a:effectLst>
                  <a:outerShdw blurRad="38100" dist="38100" dir="2700000" algn="tl">
                    <a:srgbClr val="000000">
                      <a:alpha val="43137"/>
                    </a:srgbClr>
                  </a:outerShdw>
                </a:effectLst>
                <a:latin typeface="Comic Sans MS" pitchFamily="66" charset="0"/>
              </a:rPr>
              <a:t>Topics &amp; themes</a:t>
            </a:r>
          </a:p>
          <a:p>
            <a:pPr lvl="1"/>
            <a:r>
              <a:rPr lang="en-US" dirty="0" smtClean="0">
                <a:effectLst>
                  <a:outerShdw blurRad="38100" dist="38100" dir="2700000" algn="tl">
                    <a:srgbClr val="000000">
                      <a:alpha val="43137"/>
                    </a:srgbClr>
                  </a:outerShdw>
                </a:effectLst>
                <a:latin typeface="Comic Sans MS" pitchFamily="66" charset="0"/>
              </a:rPr>
              <a:t>Macro-skills: </a:t>
            </a:r>
            <a:r>
              <a:rPr lang="en-US" dirty="0" err="1" smtClean="0">
                <a:effectLst>
                  <a:outerShdw blurRad="38100" dist="38100" dir="2700000" algn="tl">
                    <a:srgbClr val="000000">
                      <a:alpha val="43137"/>
                    </a:srgbClr>
                  </a:outerShdw>
                </a:effectLst>
                <a:latin typeface="Comic Sans MS" pitchFamily="66" charset="0"/>
              </a:rPr>
              <a:t>lsrw</a:t>
            </a:r>
            <a:endParaRPr lang="en-US" dirty="0" smtClean="0">
              <a:effectLst>
                <a:outerShdw blurRad="38100" dist="38100" dir="2700000" algn="tl">
                  <a:srgbClr val="000000">
                    <a:alpha val="43137"/>
                  </a:srgbClr>
                </a:outerShdw>
              </a:effectLst>
              <a:latin typeface="Comic Sans MS" pitchFamily="66" charset="0"/>
            </a:endParaRPr>
          </a:p>
          <a:p>
            <a:pPr lvl="1"/>
            <a:r>
              <a:rPr lang="en-US" dirty="0" smtClean="0">
                <a:effectLst>
                  <a:outerShdw blurRad="38100" dist="38100" dir="2700000" algn="tl">
                    <a:srgbClr val="000000">
                      <a:alpha val="43137"/>
                    </a:srgbClr>
                  </a:outerShdw>
                </a:effectLst>
                <a:latin typeface="Comic Sans MS" pitchFamily="66" charset="0"/>
              </a:rPr>
              <a:t>Competencies</a:t>
            </a:r>
          </a:p>
          <a:p>
            <a:pPr lvl="1"/>
            <a:r>
              <a:rPr lang="en-US" dirty="0" smtClean="0">
                <a:effectLst>
                  <a:outerShdw blurRad="38100" dist="38100" dir="2700000" algn="tl">
                    <a:srgbClr val="000000">
                      <a:alpha val="43137"/>
                    </a:srgbClr>
                  </a:outerShdw>
                </a:effectLst>
                <a:latin typeface="Comic Sans MS" pitchFamily="66" charset="0"/>
              </a:rPr>
              <a:t>Text types</a:t>
            </a:r>
          </a:p>
          <a:p>
            <a:pPr lvl="1"/>
            <a:r>
              <a:rPr lang="en-US" dirty="0" smtClean="0">
                <a:effectLst>
                  <a:outerShdw blurRad="38100" dist="38100" dir="2700000" algn="tl">
                    <a:srgbClr val="000000">
                      <a:alpha val="43137"/>
                    </a:srgbClr>
                  </a:outerShdw>
                </a:effectLst>
                <a:latin typeface="Comic Sans MS" pitchFamily="66" charset="0"/>
              </a:rPr>
              <a:t>Vocabulary targets</a:t>
            </a:r>
          </a:p>
        </p:txBody>
      </p:sp>
    </p:spTree>
    <p:extLst>
      <p:ext uri="{BB962C8B-B14F-4D97-AF65-F5344CB8AC3E}">
        <p14:creationId xmlns:p14="http://schemas.microsoft.com/office/powerpoint/2010/main" xmlns="" val="3086039181"/>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609600" y="457200"/>
            <a:ext cx="8229600" cy="6248400"/>
          </a:xfrm>
        </p:spPr>
        <p:txBody>
          <a:bodyPr>
            <a:normAutofit/>
          </a:bodyPr>
          <a:lstStyle/>
          <a:p>
            <a:pPr marL="0" indent="0" algn="ctr">
              <a:buNone/>
            </a:pPr>
            <a:r>
              <a:rPr lang="en-US" u="sng" dirty="0" smtClean="0">
                <a:latin typeface="Comic Sans MS" pitchFamily="66" charset="0"/>
              </a:rPr>
              <a:t>Two types of tasks</a:t>
            </a:r>
          </a:p>
          <a:p>
            <a:pPr marL="0" indent="0" algn="ctr">
              <a:buNone/>
            </a:pPr>
            <a:endParaRPr lang="en-US" u="sng" dirty="0" smtClean="0">
              <a:latin typeface="Comic Sans MS" pitchFamily="66" charset="0"/>
            </a:endParaRPr>
          </a:p>
          <a:p>
            <a:r>
              <a:rPr lang="en-US" dirty="0" smtClean="0">
                <a:latin typeface="Comic Sans MS" pitchFamily="66" charset="0"/>
              </a:rPr>
              <a:t>Real-world tasks, which are designed to practice or rehearse those tasks that are found to be important in a needs analysis and turn out to be important &amp; useful in the real world</a:t>
            </a:r>
          </a:p>
          <a:p>
            <a:r>
              <a:rPr lang="en-US" dirty="0" smtClean="0">
                <a:latin typeface="Comic Sans MS" pitchFamily="66" charset="0"/>
              </a:rPr>
              <a:t>Pedagogical tasks, which have a psycholinguistic basis in SLA theory &amp; research but do not necessarily reflect real-world tasks</a:t>
            </a:r>
            <a:endParaRPr lang="en-US" dirty="0">
              <a:latin typeface="Comic Sans MS" pitchFamily="66" charset="0"/>
            </a:endParaRPr>
          </a:p>
        </p:txBody>
      </p:sp>
    </p:spTree>
    <p:extLst>
      <p:ext uri="{BB962C8B-B14F-4D97-AF65-F5344CB8AC3E}">
        <p14:creationId xmlns:p14="http://schemas.microsoft.com/office/powerpoint/2010/main" xmlns="" val="3834983942"/>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533400" y="609600"/>
            <a:ext cx="8229600" cy="5943600"/>
          </a:xfrm>
        </p:spPr>
        <p:txBody>
          <a:bodyPr/>
          <a:lstStyle/>
          <a:p>
            <a:pPr marL="0" indent="0" algn="ctr">
              <a:buNone/>
            </a:pPr>
            <a:r>
              <a:rPr lang="en-US" dirty="0" smtClean="0">
                <a:latin typeface="Comic Sans MS" pitchFamily="66" charset="0"/>
              </a:rPr>
              <a:t>Task type</a:t>
            </a:r>
            <a:endParaRPr lang="en-US" dirty="0">
              <a:latin typeface="Comic Sans MS" pitchFamily="66" charset="0"/>
            </a:endParaRPr>
          </a:p>
          <a:p>
            <a:pPr algn="ctr"/>
            <a:endParaRPr lang="en-US" dirty="0" smtClean="0">
              <a:latin typeface="Comic Sans MS" pitchFamily="66" charset="0"/>
            </a:endParaRPr>
          </a:p>
          <a:p>
            <a:r>
              <a:rPr lang="en-US" dirty="0" smtClean="0">
                <a:latin typeface="Comic Sans MS" pitchFamily="66" charset="0"/>
              </a:rPr>
              <a:t>Diagram &amp; formations</a:t>
            </a:r>
          </a:p>
          <a:p>
            <a:pPr lvl="1"/>
            <a:r>
              <a:rPr lang="en-US" dirty="0" smtClean="0">
                <a:latin typeface="Comic Sans MS" pitchFamily="66" charset="0"/>
              </a:rPr>
              <a:t>Naming parts of a diagram with numbers &amp; letters of the alphabets as instructed</a:t>
            </a:r>
          </a:p>
          <a:p>
            <a:pPr lvl="1"/>
            <a:endParaRPr lang="en-US" dirty="0">
              <a:latin typeface="Comic Sans MS" pitchFamily="66" charset="0"/>
            </a:endParaRPr>
          </a:p>
          <a:p>
            <a:pPr marL="457200" lvl="1" indent="-457200">
              <a:buFont typeface="Arial" pitchFamily="34" charset="0"/>
              <a:buChar char="•"/>
            </a:pPr>
            <a:r>
              <a:rPr lang="en-US" sz="3200" dirty="0" smtClean="0">
                <a:latin typeface="Comic Sans MS" pitchFamily="66" charset="0"/>
              </a:rPr>
              <a:t>Drawing</a:t>
            </a:r>
          </a:p>
          <a:p>
            <a:pPr lvl="2"/>
            <a:r>
              <a:rPr lang="en-US" dirty="0" smtClean="0">
                <a:latin typeface="Comic Sans MS" pitchFamily="66" charset="0"/>
              </a:rPr>
              <a:t>Drawing geometrical figures/formations from sets of verbal instructions</a:t>
            </a:r>
          </a:p>
        </p:txBody>
      </p:sp>
    </p:spTree>
    <p:extLst>
      <p:ext uri="{BB962C8B-B14F-4D97-AF65-F5344CB8AC3E}">
        <p14:creationId xmlns:p14="http://schemas.microsoft.com/office/powerpoint/2010/main" xmlns="" val="422980463"/>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04800" y="609600"/>
            <a:ext cx="8229600" cy="6248400"/>
          </a:xfrm>
        </p:spPr>
        <p:txBody>
          <a:bodyPr>
            <a:normAutofit lnSpcReduction="10000"/>
          </a:bodyPr>
          <a:lstStyle/>
          <a:p>
            <a:r>
              <a:rPr lang="en-US" dirty="0" smtClean="0">
                <a:latin typeface="Comic Sans MS" pitchFamily="66" charset="0"/>
              </a:rPr>
              <a:t>Theme: planning a vacation</a:t>
            </a:r>
          </a:p>
          <a:p>
            <a:pPr lvl="1"/>
            <a:r>
              <a:rPr lang="en-US" dirty="0" smtClean="0">
                <a:latin typeface="Comic Sans MS" pitchFamily="66" charset="0"/>
              </a:rPr>
              <a:t>Decide where you can go</a:t>
            </a:r>
          </a:p>
          <a:p>
            <a:pPr lvl="1"/>
            <a:r>
              <a:rPr lang="en-US" dirty="0" smtClean="0">
                <a:latin typeface="Comic Sans MS" pitchFamily="66" charset="0"/>
              </a:rPr>
              <a:t>Booking a flight</a:t>
            </a:r>
          </a:p>
          <a:p>
            <a:pPr lvl="1"/>
            <a:r>
              <a:rPr lang="en-US" dirty="0" smtClean="0">
                <a:latin typeface="Comic Sans MS" pitchFamily="66" charset="0"/>
              </a:rPr>
              <a:t>Choosing a hotel</a:t>
            </a:r>
          </a:p>
          <a:p>
            <a:pPr lvl="1"/>
            <a:r>
              <a:rPr lang="en-US" dirty="0" smtClean="0">
                <a:latin typeface="Comic Sans MS" pitchFamily="66" charset="0"/>
              </a:rPr>
              <a:t>Booking a room</a:t>
            </a:r>
            <a:endParaRPr lang="en-US" dirty="0">
              <a:latin typeface="Comic Sans MS" pitchFamily="66" charset="0"/>
            </a:endParaRPr>
          </a:p>
          <a:p>
            <a:r>
              <a:rPr lang="en-US" dirty="0" smtClean="0">
                <a:latin typeface="Comic Sans MS" pitchFamily="66" charset="0"/>
              </a:rPr>
              <a:t>Theme: application to a university</a:t>
            </a:r>
          </a:p>
          <a:p>
            <a:pPr lvl="1"/>
            <a:r>
              <a:rPr lang="en-US" dirty="0" smtClean="0">
                <a:latin typeface="Comic Sans MS" pitchFamily="66" charset="0"/>
              </a:rPr>
              <a:t>Applying to the university</a:t>
            </a:r>
          </a:p>
          <a:p>
            <a:pPr lvl="1"/>
            <a:r>
              <a:rPr lang="en-US" dirty="0" smtClean="0">
                <a:latin typeface="Comic Sans MS" pitchFamily="66" charset="0"/>
              </a:rPr>
              <a:t>Corresponding with the department</a:t>
            </a:r>
          </a:p>
          <a:p>
            <a:pPr lvl="1"/>
            <a:r>
              <a:rPr lang="en-US" dirty="0" smtClean="0">
                <a:latin typeface="Comic Sans MS" pitchFamily="66" charset="0"/>
              </a:rPr>
              <a:t>Inquiring about financial support</a:t>
            </a:r>
          </a:p>
          <a:p>
            <a:pPr lvl="1"/>
            <a:r>
              <a:rPr lang="en-US" dirty="0" smtClean="0">
                <a:latin typeface="Comic Sans MS" pitchFamily="66" charset="0"/>
              </a:rPr>
              <a:t>Selecting the courses</a:t>
            </a:r>
          </a:p>
          <a:p>
            <a:pPr lvl="1"/>
            <a:r>
              <a:rPr lang="en-US" dirty="0" smtClean="0">
                <a:latin typeface="Comic Sans MS" pitchFamily="66" charset="0"/>
              </a:rPr>
              <a:t>Registering by phone</a:t>
            </a:r>
          </a:p>
          <a:p>
            <a:pPr lvl="1"/>
            <a:r>
              <a:rPr lang="en-US" dirty="0" smtClean="0">
                <a:latin typeface="Comic Sans MS" pitchFamily="66" charset="0"/>
              </a:rPr>
              <a:t>Calculating paying your fees</a:t>
            </a:r>
            <a:endParaRPr lang="en-US" dirty="0">
              <a:latin typeface="Comic Sans MS" pitchFamily="66" charset="0"/>
            </a:endParaRPr>
          </a:p>
          <a:p>
            <a:endParaRPr lang="en-US" dirty="0">
              <a:latin typeface="Comic Sans MS" pitchFamily="66" charset="0"/>
            </a:endParaRPr>
          </a:p>
        </p:txBody>
      </p:sp>
    </p:spTree>
    <p:extLst>
      <p:ext uri="{BB962C8B-B14F-4D97-AF65-F5344CB8AC3E}">
        <p14:creationId xmlns:p14="http://schemas.microsoft.com/office/powerpoint/2010/main" xmlns="" val="4173815347"/>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533400" y="457200"/>
            <a:ext cx="8229600" cy="5059363"/>
          </a:xfrm>
        </p:spPr>
        <p:txBody>
          <a:bodyPr/>
          <a:lstStyle/>
          <a:p>
            <a:pPr marL="0" indent="0" algn="ctr">
              <a:buNone/>
            </a:pPr>
            <a:r>
              <a:rPr lang="en-US" dirty="0" smtClean="0">
                <a:latin typeface="Comic Sans MS" pitchFamily="66" charset="0"/>
              </a:rPr>
              <a:t>Types of learning &amp; teaching activities</a:t>
            </a:r>
          </a:p>
          <a:p>
            <a:pPr lvl="1" algn="ctr"/>
            <a:r>
              <a:rPr lang="en-US" dirty="0" smtClean="0">
                <a:latin typeface="Comic Sans MS" pitchFamily="66" charset="0"/>
              </a:rPr>
              <a:t>Tasks to generate types of interaction</a:t>
            </a:r>
          </a:p>
          <a:p>
            <a:pPr lvl="1" algn="ctr"/>
            <a:endParaRPr lang="en-US" dirty="0" smtClean="0">
              <a:latin typeface="Comic Sans MS" pitchFamily="66" charset="0"/>
            </a:endParaRPr>
          </a:p>
          <a:p>
            <a:r>
              <a:rPr lang="en-US" dirty="0" smtClean="0">
                <a:latin typeface="Comic Sans MS" pitchFamily="66" charset="0"/>
              </a:rPr>
              <a:t>Jigsaw tasks</a:t>
            </a:r>
          </a:p>
          <a:p>
            <a:r>
              <a:rPr lang="en-US" dirty="0" smtClean="0">
                <a:latin typeface="Comic Sans MS" pitchFamily="66" charset="0"/>
              </a:rPr>
              <a:t>Information-gap tasks</a:t>
            </a:r>
          </a:p>
          <a:p>
            <a:r>
              <a:rPr lang="en-US" dirty="0" smtClean="0">
                <a:latin typeface="Comic Sans MS" pitchFamily="66" charset="0"/>
              </a:rPr>
              <a:t>Problem-solving tasks</a:t>
            </a:r>
          </a:p>
          <a:p>
            <a:r>
              <a:rPr lang="en-US" dirty="0" smtClean="0">
                <a:latin typeface="Comic Sans MS" pitchFamily="66" charset="0"/>
              </a:rPr>
              <a:t>Decision-making tasks</a:t>
            </a:r>
          </a:p>
          <a:p>
            <a:r>
              <a:rPr lang="en-US" dirty="0" smtClean="0">
                <a:latin typeface="Comic Sans MS" pitchFamily="66" charset="0"/>
              </a:rPr>
              <a:t>Opinion exchange tasks</a:t>
            </a:r>
            <a:endParaRPr lang="en-US" dirty="0">
              <a:latin typeface="Comic Sans MS" pitchFamily="66" charset="0"/>
            </a:endParaRPr>
          </a:p>
        </p:txBody>
      </p:sp>
    </p:spTree>
    <p:extLst>
      <p:ext uri="{BB962C8B-B14F-4D97-AF65-F5344CB8AC3E}">
        <p14:creationId xmlns:p14="http://schemas.microsoft.com/office/powerpoint/2010/main" xmlns="" val="2491779645"/>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81000" y="457200"/>
            <a:ext cx="8229600" cy="6172200"/>
          </a:xfrm>
        </p:spPr>
        <p:txBody>
          <a:bodyPr>
            <a:normAutofit/>
          </a:bodyPr>
          <a:lstStyle/>
          <a:p>
            <a:pPr algn="ctr"/>
            <a:r>
              <a:rPr lang="en-US" sz="3900" dirty="0" smtClean="0">
                <a:latin typeface="Comic Sans MS" pitchFamily="66" charset="0"/>
              </a:rPr>
              <a:t>Characteristics of tasks</a:t>
            </a:r>
          </a:p>
          <a:p>
            <a:r>
              <a:rPr lang="en-US" dirty="0" smtClean="0">
                <a:latin typeface="Comic Sans MS" pitchFamily="66" charset="0"/>
              </a:rPr>
              <a:t>One-way or two-way</a:t>
            </a:r>
          </a:p>
          <a:p>
            <a:r>
              <a:rPr lang="en-US" dirty="0" smtClean="0">
                <a:latin typeface="Comic Sans MS" pitchFamily="66" charset="0"/>
              </a:rPr>
              <a:t>Convergent or divergent</a:t>
            </a:r>
          </a:p>
          <a:p>
            <a:r>
              <a:rPr lang="en-US" dirty="0" smtClean="0">
                <a:latin typeface="Comic Sans MS" pitchFamily="66" charset="0"/>
              </a:rPr>
              <a:t>Collaborative or competitive</a:t>
            </a:r>
          </a:p>
          <a:p>
            <a:r>
              <a:rPr lang="en-US" dirty="0" smtClean="0">
                <a:latin typeface="Comic Sans MS" pitchFamily="66" charset="0"/>
              </a:rPr>
              <a:t>Single or multiple outcomes</a:t>
            </a:r>
          </a:p>
          <a:p>
            <a:r>
              <a:rPr lang="en-US" dirty="0" smtClean="0">
                <a:latin typeface="Comic Sans MS" pitchFamily="66" charset="0"/>
              </a:rPr>
              <a:t>Concrete or abstract language</a:t>
            </a:r>
          </a:p>
          <a:p>
            <a:r>
              <a:rPr lang="en-US" dirty="0" smtClean="0">
                <a:latin typeface="Comic Sans MS" pitchFamily="66" charset="0"/>
              </a:rPr>
              <a:t>Simple or complex processing</a:t>
            </a:r>
          </a:p>
          <a:p>
            <a:r>
              <a:rPr lang="en-US" dirty="0" smtClean="0">
                <a:latin typeface="Comic Sans MS" pitchFamily="66" charset="0"/>
              </a:rPr>
              <a:t>Simple or complex language</a:t>
            </a:r>
          </a:p>
          <a:p>
            <a:r>
              <a:rPr lang="en-US" dirty="0" smtClean="0">
                <a:latin typeface="Comic Sans MS" pitchFamily="66" charset="0"/>
              </a:rPr>
              <a:t>Reality based or not reality based</a:t>
            </a:r>
            <a:endParaRPr lang="en-US" dirty="0">
              <a:latin typeface="Comic Sans MS" pitchFamily="66" charset="0"/>
            </a:endParaRPr>
          </a:p>
        </p:txBody>
      </p:sp>
    </p:spTree>
    <p:extLst>
      <p:ext uri="{BB962C8B-B14F-4D97-AF65-F5344CB8AC3E}">
        <p14:creationId xmlns:p14="http://schemas.microsoft.com/office/powerpoint/2010/main" xmlns="" val="349731758"/>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609600" y="457200"/>
            <a:ext cx="8229600" cy="6096000"/>
          </a:xfrm>
        </p:spPr>
        <p:txBody>
          <a:bodyPr>
            <a:normAutofit/>
          </a:bodyPr>
          <a:lstStyle/>
          <a:p>
            <a:pPr marL="0" indent="0" algn="ctr">
              <a:buNone/>
            </a:pPr>
            <a:r>
              <a:rPr lang="en-US" sz="3600" u="sng" dirty="0" smtClean="0">
                <a:latin typeface="Comic Sans MS" pitchFamily="66" charset="0"/>
              </a:rPr>
              <a:t>Learner roles</a:t>
            </a:r>
          </a:p>
          <a:p>
            <a:r>
              <a:rPr lang="en-US" dirty="0" smtClean="0">
                <a:latin typeface="Comic Sans MS" pitchFamily="66" charset="0"/>
              </a:rPr>
              <a:t>Group participant</a:t>
            </a:r>
          </a:p>
          <a:p>
            <a:r>
              <a:rPr lang="en-US" dirty="0" smtClean="0">
                <a:latin typeface="Comic Sans MS" pitchFamily="66" charset="0"/>
              </a:rPr>
              <a:t>Monitor</a:t>
            </a:r>
          </a:p>
          <a:p>
            <a:r>
              <a:rPr lang="en-US" dirty="0" smtClean="0">
                <a:latin typeface="Comic Sans MS" pitchFamily="66" charset="0"/>
              </a:rPr>
              <a:t>Risk-taker &amp; innovator</a:t>
            </a:r>
          </a:p>
          <a:p>
            <a:endParaRPr lang="en-US" dirty="0" smtClean="0">
              <a:latin typeface="Comic Sans MS" pitchFamily="66" charset="0"/>
            </a:endParaRPr>
          </a:p>
          <a:p>
            <a:pPr marL="0" indent="0" algn="ctr">
              <a:buNone/>
            </a:pPr>
            <a:r>
              <a:rPr lang="en-US" sz="3600" u="sng" dirty="0" smtClean="0">
                <a:latin typeface="Comic Sans MS" pitchFamily="66" charset="0"/>
              </a:rPr>
              <a:t>Teacher roles</a:t>
            </a:r>
          </a:p>
          <a:p>
            <a:r>
              <a:rPr lang="en-US" dirty="0" smtClean="0">
                <a:latin typeface="Comic Sans MS" pitchFamily="66" charset="0"/>
              </a:rPr>
              <a:t>Selector &amp; sequence of tasks</a:t>
            </a:r>
          </a:p>
          <a:p>
            <a:r>
              <a:rPr lang="en-US" dirty="0" smtClean="0">
                <a:latin typeface="Comic Sans MS" pitchFamily="66" charset="0"/>
              </a:rPr>
              <a:t>Preparing learner for tasks</a:t>
            </a:r>
          </a:p>
          <a:p>
            <a:r>
              <a:rPr lang="en-US" dirty="0" smtClean="0">
                <a:latin typeface="Comic Sans MS" pitchFamily="66" charset="0"/>
              </a:rPr>
              <a:t>Consciousness-raising</a:t>
            </a:r>
            <a:endParaRPr lang="en-US" dirty="0">
              <a:latin typeface="Comic Sans MS" pitchFamily="66" charset="0"/>
            </a:endParaRPr>
          </a:p>
        </p:txBody>
      </p:sp>
    </p:spTree>
    <p:extLst>
      <p:ext uri="{BB962C8B-B14F-4D97-AF65-F5344CB8AC3E}">
        <p14:creationId xmlns:p14="http://schemas.microsoft.com/office/powerpoint/2010/main" xmlns="" val="1125643270"/>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1600200"/>
            <a:ext cx="8229600" cy="4525963"/>
          </a:xfrm>
        </p:spPr>
        <p:txBody>
          <a:bodyPr/>
          <a:lstStyle/>
          <a:p>
            <a:pPr marL="0" indent="0" algn="ctr">
              <a:buNone/>
            </a:pPr>
            <a:r>
              <a:rPr lang="en-US" u="sng" dirty="0" smtClean="0">
                <a:latin typeface="Comic Sans MS" pitchFamily="66" charset="0"/>
              </a:rPr>
              <a:t>The role of instructional materials</a:t>
            </a:r>
          </a:p>
          <a:p>
            <a:pPr marL="0" indent="0" algn="ctr">
              <a:buNone/>
            </a:pPr>
            <a:endParaRPr lang="en-US" u="sng" dirty="0" smtClean="0">
              <a:latin typeface="Comic Sans MS" pitchFamily="66" charset="0"/>
            </a:endParaRPr>
          </a:p>
          <a:p>
            <a:r>
              <a:rPr lang="en-US" dirty="0" smtClean="0">
                <a:latin typeface="Comic Sans MS" pitchFamily="66" charset="0"/>
              </a:rPr>
              <a:t>Pedagogic materials: teacher resource books</a:t>
            </a:r>
          </a:p>
          <a:p>
            <a:r>
              <a:rPr lang="en-US" dirty="0" err="1" smtClean="0">
                <a:latin typeface="Comic Sans MS" pitchFamily="66" charset="0"/>
              </a:rPr>
              <a:t>Realia</a:t>
            </a:r>
            <a:r>
              <a:rPr lang="en-US" dirty="0" smtClean="0">
                <a:latin typeface="Comic Sans MS" pitchFamily="66" charset="0"/>
              </a:rPr>
              <a:t>: Newspapers, Television, Internet, </a:t>
            </a:r>
            <a:endParaRPr lang="en-US" dirty="0">
              <a:latin typeface="Comic Sans MS" pitchFamily="66" charset="0"/>
            </a:endParaRPr>
          </a:p>
        </p:txBody>
      </p:sp>
    </p:spTree>
    <p:extLst>
      <p:ext uri="{BB962C8B-B14F-4D97-AF65-F5344CB8AC3E}">
        <p14:creationId xmlns:p14="http://schemas.microsoft.com/office/powerpoint/2010/main" xmlns="" val="3655470042"/>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533400" y="533400"/>
            <a:ext cx="8229600" cy="6172200"/>
          </a:xfrm>
        </p:spPr>
        <p:txBody>
          <a:bodyPr>
            <a:normAutofit/>
          </a:bodyPr>
          <a:lstStyle/>
          <a:p>
            <a:pPr marL="0" indent="0" algn="ctr">
              <a:buNone/>
            </a:pPr>
            <a:r>
              <a:rPr lang="en-US" sz="3900" u="sng" dirty="0" smtClean="0">
                <a:latin typeface="Comic Sans MS" pitchFamily="66" charset="0"/>
              </a:rPr>
              <a:t>Procedure</a:t>
            </a:r>
          </a:p>
          <a:p>
            <a:pPr marL="0" indent="0" algn="ctr">
              <a:buNone/>
            </a:pPr>
            <a:endParaRPr lang="en-US" sz="3900" u="sng" dirty="0" smtClean="0">
              <a:latin typeface="Comic Sans MS" pitchFamily="66" charset="0"/>
            </a:endParaRPr>
          </a:p>
          <a:p>
            <a:r>
              <a:rPr lang="en-US" sz="3500" dirty="0" err="1" smtClean="0">
                <a:latin typeface="Comic Sans MS" pitchFamily="66" charset="0"/>
              </a:rPr>
              <a:t>Pretask</a:t>
            </a:r>
            <a:r>
              <a:rPr lang="en-US" sz="3500" dirty="0" smtClean="0">
                <a:latin typeface="Comic Sans MS" pitchFamily="66" charset="0"/>
              </a:rPr>
              <a:t> activity</a:t>
            </a:r>
          </a:p>
          <a:p>
            <a:r>
              <a:rPr lang="en-US" sz="3500" dirty="0" smtClean="0">
                <a:latin typeface="Comic Sans MS" pitchFamily="66" charset="0"/>
              </a:rPr>
              <a:t>Task activity</a:t>
            </a:r>
          </a:p>
          <a:p>
            <a:r>
              <a:rPr lang="en-US" sz="3500" dirty="0" err="1" smtClean="0">
                <a:latin typeface="Comic Sans MS" pitchFamily="66" charset="0"/>
              </a:rPr>
              <a:t>Posttask</a:t>
            </a:r>
            <a:r>
              <a:rPr lang="en-US" sz="3500" dirty="0" smtClean="0">
                <a:latin typeface="Comic Sans MS" pitchFamily="66" charset="0"/>
              </a:rPr>
              <a:t> activity</a:t>
            </a:r>
          </a:p>
        </p:txBody>
      </p:sp>
    </p:spTree>
    <p:extLst>
      <p:ext uri="{BB962C8B-B14F-4D97-AF65-F5344CB8AC3E}">
        <p14:creationId xmlns:p14="http://schemas.microsoft.com/office/powerpoint/2010/main" xmlns="" val="3365698929"/>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685800" y="1143000"/>
            <a:ext cx="8229600" cy="4525963"/>
          </a:xfrm>
        </p:spPr>
        <p:txBody>
          <a:bodyPr/>
          <a:lstStyle/>
          <a:p>
            <a:pPr marL="0" indent="0" algn="ctr">
              <a:buNone/>
            </a:pPr>
            <a:r>
              <a:rPr lang="en-US" u="sng" dirty="0">
                <a:latin typeface="Comic Sans MS" pitchFamily="66" charset="0"/>
              </a:rPr>
              <a:t>Willis </a:t>
            </a:r>
            <a:r>
              <a:rPr lang="en-US" u="sng" dirty="0" smtClean="0">
                <a:latin typeface="Comic Sans MS" pitchFamily="66" charset="0"/>
              </a:rPr>
              <a:t>model</a:t>
            </a:r>
          </a:p>
          <a:p>
            <a:pPr marL="0" indent="0" algn="ctr">
              <a:buNone/>
            </a:pPr>
            <a:endParaRPr lang="en-US" u="sng" dirty="0">
              <a:latin typeface="Comic Sans MS" pitchFamily="66" charset="0"/>
            </a:endParaRPr>
          </a:p>
          <a:p>
            <a:r>
              <a:rPr lang="en-US" dirty="0">
                <a:latin typeface="Comic Sans MS" pitchFamily="66" charset="0"/>
              </a:rPr>
              <a:t>Introduction to topic &amp; task</a:t>
            </a:r>
          </a:p>
          <a:p>
            <a:r>
              <a:rPr lang="en-US" dirty="0">
                <a:latin typeface="Comic Sans MS" pitchFamily="66" charset="0"/>
              </a:rPr>
              <a:t>The task cycle: Task, Planning, Report, </a:t>
            </a:r>
            <a:r>
              <a:rPr lang="en-US" dirty="0" err="1">
                <a:latin typeface="Comic Sans MS" pitchFamily="66" charset="0"/>
              </a:rPr>
              <a:t>Posttask</a:t>
            </a:r>
            <a:r>
              <a:rPr lang="en-US" dirty="0">
                <a:latin typeface="Comic Sans MS" pitchFamily="66" charset="0"/>
              </a:rPr>
              <a:t> listening</a:t>
            </a:r>
          </a:p>
          <a:p>
            <a:r>
              <a:rPr lang="en-US" dirty="0">
                <a:latin typeface="Comic Sans MS" pitchFamily="66" charset="0"/>
              </a:rPr>
              <a:t>Language focus: Analysis, Practice</a:t>
            </a:r>
          </a:p>
          <a:p>
            <a:endParaRPr lang="en-US" dirty="0">
              <a:latin typeface="Comic Sans MS" pitchFamily="66" charset="0"/>
            </a:endParaRPr>
          </a:p>
        </p:txBody>
      </p:sp>
    </p:spTree>
    <p:extLst>
      <p:ext uri="{BB962C8B-B14F-4D97-AF65-F5344CB8AC3E}">
        <p14:creationId xmlns:p14="http://schemas.microsoft.com/office/powerpoint/2010/main" xmlns="" val="2249904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latin typeface="Comic Sans MS" pitchFamily="66" charset="0"/>
              </a:rPr>
              <a:t>Berlitz M</a:t>
            </a:r>
            <a:r>
              <a:rPr lang="en-US" dirty="0" smtClean="0">
                <a:latin typeface="Comic Sans MS" pitchFamily="66" charset="0"/>
              </a:rPr>
              <a:t>ethod (Theory)</a:t>
            </a:r>
            <a:r>
              <a:rPr lang="en-US" dirty="0">
                <a:latin typeface="Comic Sans MS" pitchFamily="66" charset="0"/>
              </a:rPr>
              <a:t/>
            </a:r>
            <a:br>
              <a:rPr lang="en-US" dirty="0">
                <a:latin typeface="Comic Sans MS" pitchFamily="66" charset="0"/>
              </a:rPr>
            </a:br>
            <a:endParaRPr lang="en-US" dirty="0"/>
          </a:p>
        </p:txBody>
      </p:sp>
      <p:sp>
        <p:nvSpPr>
          <p:cNvPr id="3" name="Content Placeholder 2"/>
          <p:cNvSpPr>
            <a:spLocks noGrp="1"/>
          </p:cNvSpPr>
          <p:nvPr>
            <p:ph idx="1"/>
          </p:nvPr>
        </p:nvSpPr>
        <p:spPr>
          <a:xfrm>
            <a:off x="457200" y="914400"/>
            <a:ext cx="8229600" cy="5486400"/>
          </a:xfrm>
        </p:spPr>
        <p:txBody>
          <a:bodyPr>
            <a:normAutofit fontScale="92500" lnSpcReduction="10000"/>
          </a:bodyPr>
          <a:lstStyle/>
          <a:p>
            <a:r>
              <a:rPr lang="en-US" dirty="0" smtClean="0">
                <a:latin typeface="Comic Sans MS" pitchFamily="66" charset="0"/>
              </a:rPr>
              <a:t>Classroom instruction in target language</a:t>
            </a:r>
          </a:p>
          <a:p>
            <a:r>
              <a:rPr lang="en-US" dirty="0" smtClean="0">
                <a:latin typeface="Comic Sans MS" pitchFamily="66" charset="0"/>
              </a:rPr>
              <a:t>Everyday vocabulary &amp; sentences taught</a:t>
            </a:r>
          </a:p>
          <a:p>
            <a:r>
              <a:rPr lang="en-US" dirty="0" smtClean="0">
                <a:latin typeface="Comic Sans MS" pitchFamily="66" charset="0"/>
              </a:rPr>
              <a:t>Graded oral communication for small classes</a:t>
            </a:r>
          </a:p>
          <a:p>
            <a:r>
              <a:rPr lang="en-US" dirty="0" smtClean="0">
                <a:latin typeface="Comic Sans MS" pitchFamily="66" charset="0"/>
              </a:rPr>
              <a:t>Inductive grammar teaching</a:t>
            </a:r>
          </a:p>
          <a:p>
            <a:r>
              <a:rPr lang="en-US" dirty="0" smtClean="0">
                <a:latin typeface="Comic Sans MS" pitchFamily="66" charset="0"/>
              </a:rPr>
              <a:t>New teaching points introduced orally</a:t>
            </a:r>
          </a:p>
          <a:p>
            <a:r>
              <a:rPr lang="en-US" dirty="0" smtClean="0">
                <a:latin typeface="Comic Sans MS" pitchFamily="66" charset="0"/>
              </a:rPr>
              <a:t>Concrete vocabulary: demonstration</a:t>
            </a:r>
          </a:p>
          <a:p>
            <a:r>
              <a:rPr lang="en-US" dirty="0" smtClean="0">
                <a:latin typeface="Comic Sans MS" pitchFamily="66" charset="0"/>
              </a:rPr>
              <a:t>Abstract vocabulary: association of ideas</a:t>
            </a:r>
          </a:p>
          <a:p>
            <a:r>
              <a:rPr lang="en-US" dirty="0" smtClean="0">
                <a:latin typeface="Comic Sans MS" pitchFamily="66" charset="0"/>
              </a:rPr>
              <a:t>Speech &amp; Comprehension taught</a:t>
            </a:r>
          </a:p>
          <a:p>
            <a:r>
              <a:rPr lang="en-US" dirty="0" smtClean="0">
                <a:latin typeface="Comic Sans MS" pitchFamily="66" charset="0"/>
              </a:rPr>
              <a:t>Correct pronunciation &amp; grammar emphasized</a:t>
            </a:r>
            <a:endParaRPr lang="en-US" dirty="0">
              <a:latin typeface="Comic Sans MS" pitchFamily="66" charset="0"/>
            </a:endParaRPr>
          </a:p>
        </p:txBody>
      </p:sp>
    </p:spTree>
    <p:extLst>
      <p:ext uri="{BB962C8B-B14F-4D97-AF65-F5344CB8AC3E}">
        <p14:creationId xmlns:p14="http://schemas.microsoft.com/office/powerpoint/2010/main" xmlns="" val="67481187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202</TotalTime>
  <Words>3518</Words>
  <Application>Microsoft Office PowerPoint</Application>
  <PresentationFormat>On-screen Show (4:3)</PresentationFormat>
  <Paragraphs>394</Paragraphs>
  <Slides>89</Slides>
  <Notes>1</Notes>
  <HiddenSlides>0</HiddenSlides>
  <MMClips>0</MMClips>
  <ScaleCrop>false</ScaleCrop>
  <HeadingPairs>
    <vt:vector size="4" baseType="variant">
      <vt:variant>
        <vt:lpstr>Theme</vt:lpstr>
      </vt:variant>
      <vt:variant>
        <vt:i4>1</vt:i4>
      </vt:variant>
      <vt:variant>
        <vt:lpstr>Slide Titles</vt:lpstr>
      </vt:variant>
      <vt:variant>
        <vt:i4>89</vt:i4>
      </vt:variant>
    </vt:vector>
  </HeadingPairs>
  <TitlesOfParts>
    <vt:vector size="90" baseType="lpstr">
      <vt:lpstr>Office Theme</vt:lpstr>
      <vt:lpstr>Approaches and Methods in Language Teaching</vt:lpstr>
      <vt:lpstr>Traditional Method                 The Grammar Translation Method</vt:lpstr>
      <vt:lpstr>Principle Characteristics of Grammar Translation Method</vt:lpstr>
      <vt:lpstr>Slide 4</vt:lpstr>
      <vt:lpstr>Slide 5</vt:lpstr>
      <vt:lpstr>The Reform Movement (Based on Applied Linguistics)</vt:lpstr>
      <vt:lpstr>Slide 7</vt:lpstr>
      <vt:lpstr>Direct Method</vt:lpstr>
      <vt:lpstr>Berlitz Method (Theory) </vt:lpstr>
      <vt:lpstr>Berlitz School Guidelines (Strategy)</vt:lpstr>
      <vt:lpstr>Slide 11</vt:lpstr>
      <vt:lpstr>Major Trends in 20th Century Language Teaching</vt:lpstr>
      <vt:lpstr>Slide 13</vt:lpstr>
      <vt:lpstr>Language Teaching Approaches &amp; Methods : Assumptions</vt:lpstr>
      <vt:lpstr>Slide 15</vt:lpstr>
      <vt:lpstr>Why Study ELT Approaches &amp; Methods?</vt:lpstr>
      <vt:lpstr>Slide 17</vt:lpstr>
      <vt:lpstr>Slide 18</vt:lpstr>
      <vt:lpstr>Approach, Method &amp; Technique (Edward Anthony, 1963)</vt:lpstr>
      <vt:lpstr>Slide 20</vt:lpstr>
      <vt:lpstr>Slide 21</vt:lpstr>
      <vt:lpstr>Slide 22</vt:lpstr>
      <vt:lpstr>Format of Approach &amp; Methods  (A) Approach (assumptions)</vt:lpstr>
      <vt:lpstr>(B) Design</vt:lpstr>
      <vt:lpstr>Role of instructional material</vt:lpstr>
      <vt:lpstr>Slide 26</vt:lpstr>
      <vt:lpstr>Slide 27</vt:lpstr>
      <vt:lpstr>Slide 28</vt:lpstr>
      <vt:lpstr>(C) Procedure</vt:lpstr>
      <vt:lpstr>Slide 30</vt:lpstr>
      <vt:lpstr>Communicative Language Teaching (CLT)</vt:lpstr>
      <vt:lpstr>Slide 32</vt:lpstr>
      <vt:lpstr>Slide 33</vt:lpstr>
      <vt:lpstr>Slide 34</vt:lpstr>
      <vt:lpstr>Slide 35</vt:lpstr>
      <vt:lpstr>Slide 36</vt:lpstr>
      <vt:lpstr>Slide 37</vt:lpstr>
      <vt:lpstr>Slide 38</vt:lpstr>
      <vt:lpstr>Slide 39</vt:lpstr>
      <vt:lpstr>Slide 40</vt:lpstr>
      <vt:lpstr>Slide 41</vt:lpstr>
      <vt:lpstr>The Oral Approach &amp; Situational Language Teaching</vt:lpstr>
      <vt:lpstr>Slide 43</vt:lpstr>
      <vt:lpstr>Slide 44</vt:lpstr>
      <vt:lpstr>Slide 45</vt:lpstr>
      <vt:lpstr>Slide 46</vt:lpstr>
      <vt:lpstr>Approach </vt:lpstr>
      <vt:lpstr>Slide 48</vt:lpstr>
      <vt:lpstr>Design </vt:lpstr>
      <vt:lpstr>Slide 50</vt:lpstr>
      <vt:lpstr>Slide 51</vt:lpstr>
      <vt:lpstr>Slide 52</vt:lpstr>
      <vt:lpstr>Slide 53</vt:lpstr>
      <vt:lpstr>Slide 54</vt:lpstr>
      <vt:lpstr>Procedure</vt:lpstr>
      <vt:lpstr>Slide 56</vt:lpstr>
      <vt:lpstr>The Audio-lingual Method</vt:lpstr>
      <vt:lpstr>Slide 58</vt:lpstr>
      <vt:lpstr>Slide 59</vt:lpstr>
      <vt:lpstr>Slide 60</vt:lpstr>
      <vt:lpstr>Slide 61</vt:lpstr>
      <vt:lpstr>Slide 62</vt:lpstr>
      <vt:lpstr>Slide 63</vt:lpstr>
      <vt:lpstr>Slide 64</vt:lpstr>
      <vt:lpstr>Slide 65</vt:lpstr>
      <vt:lpstr>Approach</vt:lpstr>
      <vt:lpstr>Slide 67</vt:lpstr>
      <vt:lpstr>Theory of learning</vt:lpstr>
      <vt:lpstr>Design</vt:lpstr>
      <vt:lpstr>Slide 70</vt:lpstr>
      <vt:lpstr>Syllabus</vt:lpstr>
      <vt:lpstr>Slide 72</vt:lpstr>
      <vt:lpstr>The role of instructional materials</vt:lpstr>
      <vt:lpstr>Conclusion</vt:lpstr>
      <vt:lpstr>Slide 75</vt:lpstr>
      <vt:lpstr>Task-Based Language Teaching (TBLT)</vt:lpstr>
      <vt:lpstr>Slide 77</vt:lpstr>
      <vt:lpstr>Slide 78</vt:lpstr>
      <vt:lpstr>Slide 79</vt:lpstr>
      <vt:lpstr>Slide 80</vt:lpstr>
      <vt:lpstr>Slide 81</vt:lpstr>
      <vt:lpstr>Slide 82</vt:lpstr>
      <vt:lpstr>Slide 83</vt:lpstr>
      <vt:lpstr>Slide 84</vt:lpstr>
      <vt:lpstr>Slide 85</vt:lpstr>
      <vt:lpstr>Slide 86</vt:lpstr>
      <vt:lpstr>Slide 87</vt:lpstr>
      <vt:lpstr>Slide 88</vt:lpstr>
      <vt:lpstr>Slide 89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Approaches and Methods in Language Teaching</dc:title>
  <dc:creator>welcome</dc:creator>
  <cp:lastModifiedBy>Dr VP</cp:lastModifiedBy>
  <cp:revision>28</cp:revision>
  <dcterms:created xsi:type="dcterms:W3CDTF">2006-08-16T00:00:00Z</dcterms:created>
  <dcterms:modified xsi:type="dcterms:W3CDTF">2020-02-05T06:14:30Z</dcterms:modified>
</cp:coreProperties>
</file>